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9" r:id="rId4"/>
    <p:sldId id="272" r:id="rId5"/>
    <p:sldId id="260" r:id="rId6"/>
    <p:sldId id="267" r:id="rId7"/>
    <p:sldId id="268" r:id="rId8"/>
    <p:sldId id="269" r:id="rId9"/>
    <p:sldId id="270" r:id="rId10"/>
    <p:sldId id="271" r:id="rId11"/>
    <p:sldId id="274" r:id="rId12"/>
    <p:sldId id="275" r:id="rId13"/>
    <p:sldId id="261" r:id="rId14"/>
    <p:sldId id="266"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34"/>
  </p:normalViewPr>
  <p:slideViewPr>
    <p:cSldViewPr snapToGrid="0" snapToObjects="1">
      <p:cViewPr>
        <p:scale>
          <a:sx n="82" d="100"/>
          <a:sy n="82" d="100"/>
        </p:scale>
        <p:origin x="4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604D34-9DB2-1F4E-8BBB-DD1AEEBCD287}" type="doc">
      <dgm:prSet loTypeId="urn:microsoft.com/office/officeart/2005/8/layout/cycle2" loCatId="cycle" qsTypeId="urn:microsoft.com/office/officeart/2005/8/quickstyle/simple1" qsCatId="simple" csTypeId="urn:microsoft.com/office/officeart/2005/8/colors/colorful2" csCatId="colorful" phldr="1"/>
      <dgm:spPr/>
      <dgm:t>
        <a:bodyPr/>
        <a:lstStyle/>
        <a:p>
          <a:endParaRPr lang="en-US"/>
        </a:p>
      </dgm:t>
    </dgm:pt>
    <dgm:pt modelId="{07761303-364A-FB4B-9667-0BC96C188E9F}">
      <dgm:prSet/>
      <dgm:spPr/>
      <dgm:t>
        <a:bodyPr/>
        <a:lstStyle/>
        <a:p>
          <a:r>
            <a:rPr lang="en-US" dirty="0"/>
            <a:t>1) Gather Data: </a:t>
          </a:r>
        </a:p>
        <a:p>
          <a:r>
            <a:rPr lang="en-US" dirty="0"/>
            <a:t>Web Scraping</a:t>
          </a:r>
        </a:p>
      </dgm:t>
    </dgm:pt>
    <dgm:pt modelId="{6F9B79A6-EF3A-FF40-8833-3C59A7CEB084}" type="parTrans" cxnId="{7822D614-6315-4D4A-8CC9-9A4716CC97D2}">
      <dgm:prSet/>
      <dgm:spPr/>
      <dgm:t>
        <a:bodyPr/>
        <a:lstStyle/>
        <a:p>
          <a:endParaRPr lang="en-US"/>
        </a:p>
      </dgm:t>
    </dgm:pt>
    <dgm:pt modelId="{7FEF65BB-17EA-354F-82D9-9B71FFE4E711}" type="sibTrans" cxnId="{7822D614-6315-4D4A-8CC9-9A4716CC97D2}">
      <dgm:prSet/>
      <dgm:spPr/>
      <dgm:t>
        <a:bodyPr/>
        <a:lstStyle/>
        <a:p>
          <a:endParaRPr lang="en-US"/>
        </a:p>
      </dgm:t>
    </dgm:pt>
    <dgm:pt modelId="{3B1EA3CE-C42E-3949-A1FF-898C7ED10E2E}">
      <dgm:prSet/>
      <dgm:spPr/>
      <dgm:t>
        <a:bodyPr/>
        <a:lstStyle/>
        <a:p>
          <a:r>
            <a:rPr lang="en-US" dirty="0"/>
            <a:t>2) Data Cleaning and Processing</a:t>
          </a:r>
        </a:p>
      </dgm:t>
    </dgm:pt>
    <dgm:pt modelId="{6EF8FD22-5408-0F47-91E2-9EA2BFC12122}" type="parTrans" cxnId="{1E80C182-A94A-644A-A64E-5C8A7E5E9B92}">
      <dgm:prSet/>
      <dgm:spPr/>
      <dgm:t>
        <a:bodyPr/>
        <a:lstStyle/>
        <a:p>
          <a:endParaRPr lang="en-US"/>
        </a:p>
      </dgm:t>
    </dgm:pt>
    <dgm:pt modelId="{CB4CCBB1-CDD5-BD49-917D-98C82CA26F94}" type="sibTrans" cxnId="{1E80C182-A94A-644A-A64E-5C8A7E5E9B92}">
      <dgm:prSet/>
      <dgm:spPr/>
      <dgm:t>
        <a:bodyPr/>
        <a:lstStyle/>
        <a:p>
          <a:endParaRPr lang="en-US"/>
        </a:p>
      </dgm:t>
    </dgm:pt>
    <dgm:pt modelId="{9BA2FD6A-FDD9-EC42-8C23-0D39810AB80C}">
      <dgm:prSet/>
      <dgm:spPr/>
      <dgm:t>
        <a:bodyPr/>
        <a:lstStyle/>
        <a:p>
          <a:r>
            <a:rPr lang="en-US" dirty="0"/>
            <a:t>3) Exploratory Data Analysis (EDA)</a:t>
          </a:r>
        </a:p>
      </dgm:t>
    </dgm:pt>
    <dgm:pt modelId="{D6C5A067-E077-984B-BB97-B584D508C029}" type="parTrans" cxnId="{32DCB4AA-F534-AA4D-A9F1-79F978B0CB71}">
      <dgm:prSet/>
      <dgm:spPr/>
      <dgm:t>
        <a:bodyPr/>
        <a:lstStyle/>
        <a:p>
          <a:endParaRPr lang="en-US"/>
        </a:p>
      </dgm:t>
    </dgm:pt>
    <dgm:pt modelId="{947D6140-B225-8444-9E60-E5D8E8D372C4}" type="sibTrans" cxnId="{32DCB4AA-F534-AA4D-A9F1-79F978B0CB71}">
      <dgm:prSet/>
      <dgm:spPr/>
      <dgm:t>
        <a:bodyPr/>
        <a:lstStyle/>
        <a:p>
          <a:endParaRPr lang="en-US"/>
        </a:p>
      </dgm:t>
    </dgm:pt>
    <dgm:pt modelId="{B57376E8-A3C4-DE43-A33B-92AC86A32812}">
      <dgm:prSet/>
      <dgm:spPr/>
      <dgm:t>
        <a:bodyPr/>
        <a:lstStyle/>
        <a:p>
          <a:r>
            <a:rPr lang="en-US" dirty="0"/>
            <a:t>4) Building ML Classification models</a:t>
          </a:r>
        </a:p>
      </dgm:t>
    </dgm:pt>
    <dgm:pt modelId="{EA3B6862-EC10-E544-8A06-331D76309452}" type="parTrans" cxnId="{C0E7431B-82BD-5D4F-8C28-D007C72F8207}">
      <dgm:prSet/>
      <dgm:spPr/>
      <dgm:t>
        <a:bodyPr/>
        <a:lstStyle/>
        <a:p>
          <a:endParaRPr lang="en-US"/>
        </a:p>
      </dgm:t>
    </dgm:pt>
    <dgm:pt modelId="{EA2091DA-0F9E-A942-8278-222A027335C2}" type="sibTrans" cxnId="{C0E7431B-82BD-5D4F-8C28-D007C72F8207}">
      <dgm:prSet/>
      <dgm:spPr/>
      <dgm:t>
        <a:bodyPr/>
        <a:lstStyle/>
        <a:p>
          <a:endParaRPr lang="en-US"/>
        </a:p>
      </dgm:t>
    </dgm:pt>
    <dgm:pt modelId="{844C7016-BE13-CE4C-B53B-179006323079}">
      <dgm:prSet/>
      <dgm:spPr/>
      <dgm:t>
        <a:bodyPr/>
        <a:lstStyle/>
        <a:p>
          <a:r>
            <a:rPr lang="en-US" dirty="0"/>
            <a:t>5) Evaluating our Models</a:t>
          </a:r>
        </a:p>
      </dgm:t>
    </dgm:pt>
    <dgm:pt modelId="{FED50FC7-2332-B14F-9E42-F155281DD92F}" type="parTrans" cxnId="{66110133-899B-514D-BF70-9BDADD4D03CA}">
      <dgm:prSet/>
      <dgm:spPr/>
      <dgm:t>
        <a:bodyPr/>
        <a:lstStyle/>
        <a:p>
          <a:endParaRPr lang="en-US"/>
        </a:p>
      </dgm:t>
    </dgm:pt>
    <dgm:pt modelId="{3127CE4F-B13A-9149-B847-E8B697E3D99B}" type="sibTrans" cxnId="{66110133-899B-514D-BF70-9BDADD4D03CA}">
      <dgm:prSet/>
      <dgm:spPr/>
      <dgm:t>
        <a:bodyPr/>
        <a:lstStyle/>
        <a:p>
          <a:endParaRPr lang="en-US"/>
        </a:p>
      </dgm:t>
    </dgm:pt>
    <dgm:pt modelId="{284F32E0-4658-5B40-AFD7-AFCB2AB030A5}">
      <dgm:prSet/>
      <dgm:spPr/>
      <dgm:t>
        <a:bodyPr/>
        <a:lstStyle/>
        <a:p>
          <a:r>
            <a:rPr lang="en-US" dirty="0"/>
            <a:t>6) Making Conclusions about our Findings</a:t>
          </a:r>
        </a:p>
      </dgm:t>
    </dgm:pt>
    <dgm:pt modelId="{1393ED43-0335-EB4E-8E48-05226401ECD7}" type="parTrans" cxnId="{ABA0040D-6FDC-7248-A8CB-199E666BB0F5}">
      <dgm:prSet/>
      <dgm:spPr/>
      <dgm:t>
        <a:bodyPr/>
        <a:lstStyle/>
        <a:p>
          <a:endParaRPr lang="en-US"/>
        </a:p>
      </dgm:t>
    </dgm:pt>
    <dgm:pt modelId="{EA66A4C4-168A-AA48-BE84-1C816FC12510}" type="sibTrans" cxnId="{ABA0040D-6FDC-7248-A8CB-199E666BB0F5}">
      <dgm:prSet/>
      <dgm:spPr/>
      <dgm:t>
        <a:bodyPr/>
        <a:lstStyle/>
        <a:p>
          <a:endParaRPr lang="en-US"/>
        </a:p>
      </dgm:t>
    </dgm:pt>
    <dgm:pt modelId="{23EBE15F-A704-3445-8ECE-2DCFD17CA575}" type="pres">
      <dgm:prSet presAssocID="{2B604D34-9DB2-1F4E-8BBB-DD1AEEBCD287}" presName="cycle" presStyleCnt="0">
        <dgm:presLayoutVars>
          <dgm:dir/>
          <dgm:resizeHandles val="exact"/>
        </dgm:presLayoutVars>
      </dgm:prSet>
      <dgm:spPr/>
    </dgm:pt>
    <dgm:pt modelId="{545315C6-7BAC-4442-A6F3-1713C5E9370B}" type="pres">
      <dgm:prSet presAssocID="{07761303-364A-FB4B-9667-0BC96C188E9F}" presName="node" presStyleLbl="node1" presStyleIdx="0" presStyleCnt="6" custScaleX="125569">
        <dgm:presLayoutVars>
          <dgm:bulletEnabled val="1"/>
        </dgm:presLayoutVars>
      </dgm:prSet>
      <dgm:spPr/>
    </dgm:pt>
    <dgm:pt modelId="{D9A699B2-171B-2D48-BB20-077A16A0DD48}" type="pres">
      <dgm:prSet presAssocID="{7FEF65BB-17EA-354F-82D9-9B71FFE4E711}" presName="sibTrans" presStyleLbl="sibTrans2D1" presStyleIdx="0" presStyleCnt="6"/>
      <dgm:spPr/>
    </dgm:pt>
    <dgm:pt modelId="{35F7C117-D51E-9F4F-A35B-5C88A62F32CE}" type="pres">
      <dgm:prSet presAssocID="{7FEF65BB-17EA-354F-82D9-9B71FFE4E711}" presName="connectorText" presStyleLbl="sibTrans2D1" presStyleIdx="0" presStyleCnt="6"/>
      <dgm:spPr/>
    </dgm:pt>
    <dgm:pt modelId="{64E7FF1A-2D0B-4348-A840-8114C5542B3C}" type="pres">
      <dgm:prSet presAssocID="{3B1EA3CE-C42E-3949-A1FF-898C7ED10E2E}" presName="node" presStyleLbl="node1" presStyleIdx="1" presStyleCnt="6" custScaleX="119925">
        <dgm:presLayoutVars>
          <dgm:bulletEnabled val="1"/>
        </dgm:presLayoutVars>
      </dgm:prSet>
      <dgm:spPr/>
    </dgm:pt>
    <dgm:pt modelId="{98027B25-5AEB-0642-A4A3-49FE0B5FFB15}" type="pres">
      <dgm:prSet presAssocID="{CB4CCBB1-CDD5-BD49-917D-98C82CA26F94}" presName="sibTrans" presStyleLbl="sibTrans2D1" presStyleIdx="1" presStyleCnt="6"/>
      <dgm:spPr/>
    </dgm:pt>
    <dgm:pt modelId="{4D5AD16C-FAAC-2E4F-A9FF-F354CAAC1856}" type="pres">
      <dgm:prSet presAssocID="{CB4CCBB1-CDD5-BD49-917D-98C82CA26F94}" presName="connectorText" presStyleLbl="sibTrans2D1" presStyleIdx="1" presStyleCnt="6"/>
      <dgm:spPr/>
    </dgm:pt>
    <dgm:pt modelId="{394C8D63-E714-DC49-A5B2-2B15290726FA}" type="pres">
      <dgm:prSet presAssocID="{9BA2FD6A-FDD9-EC42-8C23-0D39810AB80C}" presName="node" presStyleLbl="node1" presStyleIdx="2" presStyleCnt="6" custScaleX="130331">
        <dgm:presLayoutVars>
          <dgm:bulletEnabled val="1"/>
        </dgm:presLayoutVars>
      </dgm:prSet>
      <dgm:spPr/>
    </dgm:pt>
    <dgm:pt modelId="{7726048D-2AA9-3F4F-B96C-30C3A452FA72}" type="pres">
      <dgm:prSet presAssocID="{947D6140-B225-8444-9E60-E5D8E8D372C4}" presName="sibTrans" presStyleLbl="sibTrans2D1" presStyleIdx="2" presStyleCnt="6"/>
      <dgm:spPr/>
    </dgm:pt>
    <dgm:pt modelId="{B662406E-CB54-7C44-B5DD-17055E1F122C}" type="pres">
      <dgm:prSet presAssocID="{947D6140-B225-8444-9E60-E5D8E8D372C4}" presName="connectorText" presStyleLbl="sibTrans2D1" presStyleIdx="2" presStyleCnt="6"/>
      <dgm:spPr/>
    </dgm:pt>
    <dgm:pt modelId="{11F27556-E023-CC4F-B3F9-93B4B0B51D18}" type="pres">
      <dgm:prSet presAssocID="{B57376E8-A3C4-DE43-A33B-92AC86A32812}" presName="node" presStyleLbl="node1" presStyleIdx="3" presStyleCnt="6" custScaleX="108868">
        <dgm:presLayoutVars>
          <dgm:bulletEnabled val="1"/>
        </dgm:presLayoutVars>
      </dgm:prSet>
      <dgm:spPr/>
    </dgm:pt>
    <dgm:pt modelId="{2FED58C2-DFB3-BB48-B350-A604E64B71CA}" type="pres">
      <dgm:prSet presAssocID="{EA2091DA-0F9E-A942-8278-222A027335C2}" presName="sibTrans" presStyleLbl="sibTrans2D1" presStyleIdx="3" presStyleCnt="6"/>
      <dgm:spPr/>
    </dgm:pt>
    <dgm:pt modelId="{62550459-31CB-7E4A-A8F8-7D5F42E1C314}" type="pres">
      <dgm:prSet presAssocID="{EA2091DA-0F9E-A942-8278-222A027335C2}" presName="connectorText" presStyleLbl="sibTrans2D1" presStyleIdx="3" presStyleCnt="6"/>
      <dgm:spPr/>
    </dgm:pt>
    <dgm:pt modelId="{58FB2462-6CCD-4F45-B756-EF98BBC4C6F9}" type="pres">
      <dgm:prSet presAssocID="{844C7016-BE13-CE4C-B53B-179006323079}" presName="node" presStyleLbl="node1" presStyleIdx="4" presStyleCnt="6" custScaleX="135134">
        <dgm:presLayoutVars>
          <dgm:bulletEnabled val="1"/>
        </dgm:presLayoutVars>
      </dgm:prSet>
      <dgm:spPr/>
    </dgm:pt>
    <dgm:pt modelId="{98D1D175-C767-F141-AC5F-4299EB01A7E1}" type="pres">
      <dgm:prSet presAssocID="{3127CE4F-B13A-9149-B847-E8B697E3D99B}" presName="sibTrans" presStyleLbl="sibTrans2D1" presStyleIdx="4" presStyleCnt="6"/>
      <dgm:spPr/>
    </dgm:pt>
    <dgm:pt modelId="{0ABE1D87-0CC0-5843-A2C1-DB938976CBB8}" type="pres">
      <dgm:prSet presAssocID="{3127CE4F-B13A-9149-B847-E8B697E3D99B}" presName="connectorText" presStyleLbl="sibTrans2D1" presStyleIdx="4" presStyleCnt="6"/>
      <dgm:spPr/>
    </dgm:pt>
    <dgm:pt modelId="{5F5AA472-5CEB-654A-B092-B270E755C63C}" type="pres">
      <dgm:prSet presAssocID="{284F32E0-4658-5B40-AFD7-AFCB2AB030A5}" presName="node" presStyleLbl="node1" presStyleIdx="5" presStyleCnt="6" custScaleX="126403">
        <dgm:presLayoutVars>
          <dgm:bulletEnabled val="1"/>
        </dgm:presLayoutVars>
      </dgm:prSet>
      <dgm:spPr/>
    </dgm:pt>
    <dgm:pt modelId="{31C50BE4-522F-6843-870E-CDFF60A1A75B}" type="pres">
      <dgm:prSet presAssocID="{EA66A4C4-168A-AA48-BE84-1C816FC12510}" presName="sibTrans" presStyleLbl="sibTrans2D1" presStyleIdx="5" presStyleCnt="6"/>
      <dgm:spPr/>
    </dgm:pt>
    <dgm:pt modelId="{366810AF-6CDD-9749-B169-A0D2A2FBB79E}" type="pres">
      <dgm:prSet presAssocID="{EA66A4C4-168A-AA48-BE84-1C816FC12510}" presName="connectorText" presStyleLbl="sibTrans2D1" presStyleIdx="5" presStyleCnt="6"/>
      <dgm:spPr/>
    </dgm:pt>
  </dgm:ptLst>
  <dgm:cxnLst>
    <dgm:cxn modelId="{ABA0040D-6FDC-7248-A8CB-199E666BB0F5}" srcId="{2B604D34-9DB2-1F4E-8BBB-DD1AEEBCD287}" destId="{284F32E0-4658-5B40-AFD7-AFCB2AB030A5}" srcOrd="5" destOrd="0" parTransId="{1393ED43-0335-EB4E-8E48-05226401ECD7}" sibTransId="{EA66A4C4-168A-AA48-BE84-1C816FC12510}"/>
    <dgm:cxn modelId="{7822D614-6315-4D4A-8CC9-9A4716CC97D2}" srcId="{2B604D34-9DB2-1F4E-8BBB-DD1AEEBCD287}" destId="{07761303-364A-FB4B-9667-0BC96C188E9F}" srcOrd="0" destOrd="0" parTransId="{6F9B79A6-EF3A-FF40-8833-3C59A7CEB084}" sibTransId="{7FEF65BB-17EA-354F-82D9-9B71FFE4E711}"/>
    <dgm:cxn modelId="{0F7FE518-E69D-A144-A118-7A145B0CE26A}" type="presOf" srcId="{3127CE4F-B13A-9149-B847-E8B697E3D99B}" destId="{98D1D175-C767-F141-AC5F-4299EB01A7E1}" srcOrd="0" destOrd="0" presId="urn:microsoft.com/office/officeart/2005/8/layout/cycle2"/>
    <dgm:cxn modelId="{C0E7431B-82BD-5D4F-8C28-D007C72F8207}" srcId="{2B604D34-9DB2-1F4E-8BBB-DD1AEEBCD287}" destId="{B57376E8-A3C4-DE43-A33B-92AC86A32812}" srcOrd="3" destOrd="0" parTransId="{EA3B6862-EC10-E544-8A06-331D76309452}" sibTransId="{EA2091DA-0F9E-A942-8278-222A027335C2}"/>
    <dgm:cxn modelId="{DCEB2028-DBC3-6549-BEC6-9EF81182E832}" type="presOf" srcId="{947D6140-B225-8444-9E60-E5D8E8D372C4}" destId="{B662406E-CB54-7C44-B5DD-17055E1F122C}" srcOrd="1" destOrd="0" presId="urn:microsoft.com/office/officeart/2005/8/layout/cycle2"/>
    <dgm:cxn modelId="{2478622F-CD23-C340-8C6D-C3724C0EDD5C}" type="presOf" srcId="{7FEF65BB-17EA-354F-82D9-9B71FFE4E711}" destId="{35F7C117-D51E-9F4F-A35B-5C88A62F32CE}" srcOrd="1" destOrd="0" presId="urn:microsoft.com/office/officeart/2005/8/layout/cycle2"/>
    <dgm:cxn modelId="{992CA42F-8FEC-574C-96AA-9B767CA3F284}" type="presOf" srcId="{947D6140-B225-8444-9E60-E5D8E8D372C4}" destId="{7726048D-2AA9-3F4F-B96C-30C3A452FA72}" srcOrd="0" destOrd="0" presId="urn:microsoft.com/office/officeart/2005/8/layout/cycle2"/>
    <dgm:cxn modelId="{66110133-899B-514D-BF70-9BDADD4D03CA}" srcId="{2B604D34-9DB2-1F4E-8BBB-DD1AEEBCD287}" destId="{844C7016-BE13-CE4C-B53B-179006323079}" srcOrd="4" destOrd="0" parTransId="{FED50FC7-2332-B14F-9E42-F155281DD92F}" sibTransId="{3127CE4F-B13A-9149-B847-E8B697E3D99B}"/>
    <dgm:cxn modelId="{B3BF0947-5DD0-1144-9C76-EFEF40FAA81D}" type="presOf" srcId="{284F32E0-4658-5B40-AFD7-AFCB2AB030A5}" destId="{5F5AA472-5CEB-654A-B092-B270E755C63C}" srcOrd="0" destOrd="0" presId="urn:microsoft.com/office/officeart/2005/8/layout/cycle2"/>
    <dgm:cxn modelId="{CB456348-55DA-A345-AA42-C0F8615AD6FC}" type="presOf" srcId="{EA2091DA-0F9E-A942-8278-222A027335C2}" destId="{62550459-31CB-7E4A-A8F8-7D5F42E1C314}" srcOrd="1" destOrd="0" presId="urn:microsoft.com/office/officeart/2005/8/layout/cycle2"/>
    <dgm:cxn modelId="{63783C58-8432-0245-A092-3ECF3D196860}" type="presOf" srcId="{7FEF65BB-17EA-354F-82D9-9B71FFE4E711}" destId="{D9A699B2-171B-2D48-BB20-077A16A0DD48}" srcOrd="0" destOrd="0" presId="urn:microsoft.com/office/officeart/2005/8/layout/cycle2"/>
    <dgm:cxn modelId="{C67E4959-23B8-A444-80B8-797E567AF6B1}" type="presOf" srcId="{CB4CCBB1-CDD5-BD49-917D-98C82CA26F94}" destId="{4D5AD16C-FAAC-2E4F-A9FF-F354CAAC1856}" srcOrd="1" destOrd="0" presId="urn:microsoft.com/office/officeart/2005/8/layout/cycle2"/>
    <dgm:cxn modelId="{1E80C182-A94A-644A-A64E-5C8A7E5E9B92}" srcId="{2B604D34-9DB2-1F4E-8BBB-DD1AEEBCD287}" destId="{3B1EA3CE-C42E-3949-A1FF-898C7ED10E2E}" srcOrd="1" destOrd="0" parTransId="{6EF8FD22-5408-0F47-91E2-9EA2BFC12122}" sibTransId="{CB4CCBB1-CDD5-BD49-917D-98C82CA26F94}"/>
    <dgm:cxn modelId="{578C2184-554E-7843-8132-BD041045C2DE}" type="presOf" srcId="{9BA2FD6A-FDD9-EC42-8C23-0D39810AB80C}" destId="{394C8D63-E714-DC49-A5B2-2B15290726FA}" srcOrd="0" destOrd="0" presId="urn:microsoft.com/office/officeart/2005/8/layout/cycle2"/>
    <dgm:cxn modelId="{6B28AD85-443A-9145-8220-D7C524C93136}" type="presOf" srcId="{3127CE4F-B13A-9149-B847-E8B697E3D99B}" destId="{0ABE1D87-0CC0-5843-A2C1-DB938976CBB8}" srcOrd="1" destOrd="0" presId="urn:microsoft.com/office/officeart/2005/8/layout/cycle2"/>
    <dgm:cxn modelId="{A98EA688-E91B-AA45-8F7D-F2D6A83FCAAC}" type="presOf" srcId="{844C7016-BE13-CE4C-B53B-179006323079}" destId="{58FB2462-6CCD-4F45-B756-EF98BBC4C6F9}" srcOrd="0" destOrd="0" presId="urn:microsoft.com/office/officeart/2005/8/layout/cycle2"/>
    <dgm:cxn modelId="{6ABFCE8A-5048-7242-9CB7-CEF414D7FF20}" type="presOf" srcId="{2B604D34-9DB2-1F4E-8BBB-DD1AEEBCD287}" destId="{23EBE15F-A704-3445-8ECE-2DCFD17CA575}" srcOrd="0" destOrd="0" presId="urn:microsoft.com/office/officeart/2005/8/layout/cycle2"/>
    <dgm:cxn modelId="{8874E08D-DC37-C746-B9CA-5BC1BC047C9C}" type="presOf" srcId="{EA66A4C4-168A-AA48-BE84-1C816FC12510}" destId="{366810AF-6CDD-9749-B169-A0D2A2FBB79E}" srcOrd="1" destOrd="0" presId="urn:microsoft.com/office/officeart/2005/8/layout/cycle2"/>
    <dgm:cxn modelId="{728F7090-24B4-1247-AD18-22042EB2470E}" type="presOf" srcId="{EA2091DA-0F9E-A942-8278-222A027335C2}" destId="{2FED58C2-DFB3-BB48-B350-A604E64B71CA}" srcOrd="0" destOrd="0" presId="urn:microsoft.com/office/officeart/2005/8/layout/cycle2"/>
    <dgm:cxn modelId="{CD015F96-7A3C-414A-8BC4-8BD5F58A17C6}" type="presOf" srcId="{CB4CCBB1-CDD5-BD49-917D-98C82CA26F94}" destId="{98027B25-5AEB-0642-A4A3-49FE0B5FFB15}" srcOrd="0" destOrd="0" presId="urn:microsoft.com/office/officeart/2005/8/layout/cycle2"/>
    <dgm:cxn modelId="{03C3E6A3-FCBF-1A4F-8F53-7544CEB7210C}" type="presOf" srcId="{3B1EA3CE-C42E-3949-A1FF-898C7ED10E2E}" destId="{64E7FF1A-2D0B-4348-A840-8114C5542B3C}" srcOrd="0" destOrd="0" presId="urn:microsoft.com/office/officeart/2005/8/layout/cycle2"/>
    <dgm:cxn modelId="{943D17A6-2519-AC4A-B54B-3CE3DCC22E6A}" type="presOf" srcId="{EA66A4C4-168A-AA48-BE84-1C816FC12510}" destId="{31C50BE4-522F-6843-870E-CDFF60A1A75B}" srcOrd="0" destOrd="0" presId="urn:microsoft.com/office/officeart/2005/8/layout/cycle2"/>
    <dgm:cxn modelId="{32DCB4AA-F534-AA4D-A9F1-79F978B0CB71}" srcId="{2B604D34-9DB2-1F4E-8BBB-DD1AEEBCD287}" destId="{9BA2FD6A-FDD9-EC42-8C23-0D39810AB80C}" srcOrd="2" destOrd="0" parTransId="{D6C5A067-E077-984B-BB97-B584D508C029}" sibTransId="{947D6140-B225-8444-9E60-E5D8E8D372C4}"/>
    <dgm:cxn modelId="{6EB325F3-8E9B-6944-94F3-6A93C7093DBA}" type="presOf" srcId="{07761303-364A-FB4B-9667-0BC96C188E9F}" destId="{545315C6-7BAC-4442-A6F3-1713C5E9370B}" srcOrd="0" destOrd="0" presId="urn:microsoft.com/office/officeart/2005/8/layout/cycle2"/>
    <dgm:cxn modelId="{1686A1F7-2E21-3147-A4DD-6CEDDB582DA1}" type="presOf" srcId="{B57376E8-A3C4-DE43-A33B-92AC86A32812}" destId="{11F27556-E023-CC4F-B3F9-93B4B0B51D18}" srcOrd="0" destOrd="0" presId="urn:microsoft.com/office/officeart/2005/8/layout/cycle2"/>
    <dgm:cxn modelId="{D9BBB2EE-40D9-C747-BECD-B4EB08FB1068}" type="presParOf" srcId="{23EBE15F-A704-3445-8ECE-2DCFD17CA575}" destId="{545315C6-7BAC-4442-A6F3-1713C5E9370B}" srcOrd="0" destOrd="0" presId="urn:microsoft.com/office/officeart/2005/8/layout/cycle2"/>
    <dgm:cxn modelId="{FC5C6F46-6861-D147-9BD3-4AB00472B878}" type="presParOf" srcId="{23EBE15F-A704-3445-8ECE-2DCFD17CA575}" destId="{D9A699B2-171B-2D48-BB20-077A16A0DD48}" srcOrd="1" destOrd="0" presId="urn:microsoft.com/office/officeart/2005/8/layout/cycle2"/>
    <dgm:cxn modelId="{31F6EAE8-6AC1-BB40-BDAD-E1CCD3AC27CE}" type="presParOf" srcId="{D9A699B2-171B-2D48-BB20-077A16A0DD48}" destId="{35F7C117-D51E-9F4F-A35B-5C88A62F32CE}" srcOrd="0" destOrd="0" presId="urn:microsoft.com/office/officeart/2005/8/layout/cycle2"/>
    <dgm:cxn modelId="{55A16A08-13F7-E44C-B4F7-367E2E6CD6E9}" type="presParOf" srcId="{23EBE15F-A704-3445-8ECE-2DCFD17CA575}" destId="{64E7FF1A-2D0B-4348-A840-8114C5542B3C}" srcOrd="2" destOrd="0" presId="urn:microsoft.com/office/officeart/2005/8/layout/cycle2"/>
    <dgm:cxn modelId="{69AD223C-DAA6-0948-BFFE-BA431E280BF7}" type="presParOf" srcId="{23EBE15F-A704-3445-8ECE-2DCFD17CA575}" destId="{98027B25-5AEB-0642-A4A3-49FE0B5FFB15}" srcOrd="3" destOrd="0" presId="urn:microsoft.com/office/officeart/2005/8/layout/cycle2"/>
    <dgm:cxn modelId="{0C8EDF8D-A0AA-524C-9EBB-571070B20F2D}" type="presParOf" srcId="{98027B25-5AEB-0642-A4A3-49FE0B5FFB15}" destId="{4D5AD16C-FAAC-2E4F-A9FF-F354CAAC1856}" srcOrd="0" destOrd="0" presId="urn:microsoft.com/office/officeart/2005/8/layout/cycle2"/>
    <dgm:cxn modelId="{68302EAB-DC58-C448-A8BA-9ACF2B69C1A4}" type="presParOf" srcId="{23EBE15F-A704-3445-8ECE-2DCFD17CA575}" destId="{394C8D63-E714-DC49-A5B2-2B15290726FA}" srcOrd="4" destOrd="0" presId="urn:microsoft.com/office/officeart/2005/8/layout/cycle2"/>
    <dgm:cxn modelId="{6699B61E-9FB4-A843-8D44-6C3AB1BD27F7}" type="presParOf" srcId="{23EBE15F-A704-3445-8ECE-2DCFD17CA575}" destId="{7726048D-2AA9-3F4F-B96C-30C3A452FA72}" srcOrd="5" destOrd="0" presId="urn:microsoft.com/office/officeart/2005/8/layout/cycle2"/>
    <dgm:cxn modelId="{0395EFC3-192D-AD4F-8AC4-8B0CE61957FB}" type="presParOf" srcId="{7726048D-2AA9-3F4F-B96C-30C3A452FA72}" destId="{B662406E-CB54-7C44-B5DD-17055E1F122C}" srcOrd="0" destOrd="0" presId="urn:microsoft.com/office/officeart/2005/8/layout/cycle2"/>
    <dgm:cxn modelId="{33C28ADD-E93D-D343-B3E4-F6DE066A11A2}" type="presParOf" srcId="{23EBE15F-A704-3445-8ECE-2DCFD17CA575}" destId="{11F27556-E023-CC4F-B3F9-93B4B0B51D18}" srcOrd="6" destOrd="0" presId="urn:microsoft.com/office/officeart/2005/8/layout/cycle2"/>
    <dgm:cxn modelId="{933A2528-79A4-9D4C-828A-58182B72091C}" type="presParOf" srcId="{23EBE15F-A704-3445-8ECE-2DCFD17CA575}" destId="{2FED58C2-DFB3-BB48-B350-A604E64B71CA}" srcOrd="7" destOrd="0" presId="urn:microsoft.com/office/officeart/2005/8/layout/cycle2"/>
    <dgm:cxn modelId="{A1476701-A288-764E-B593-DF2D226B5581}" type="presParOf" srcId="{2FED58C2-DFB3-BB48-B350-A604E64B71CA}" destId="{62550459-31CB-7E4A-A8F8-7D5F42E1C314}" srcOrd="0" destOrd="0" presId="urn:microsoft.com/office/officeart/2005/8/layout/cycle2"/>
    <dgm:cxn modelId="{A32139C8-339E-884D-926A-A9FD3FA1BFC4}" type="presParOf" srcId="{23EBE15F-A704-3445-8ECE-2DCFD17CA575}" destId="{58FB2462-6CCD-4F45-B756-EF98BBC4C6F9}" srcOrd="8" destOrd="0" presId="urn:microsoft.com/office/officeart/2005/8/layout/cycle2"/>
    <dgm:cxn modelId="{CA61F825-A328-D24D-8FF8-9E64C14BD425}" type="presParOf" srcId="{23EBE15F-A704-3445-8ECE-2DCFD17CA575}" destId="{98D1D175-C767-F141-AC5F-4299EB01A7E1}" srcOrd="9" destOrd="0" presId="urn:microsoft.com/office/officeart/2005/8/layout/cycle2"/>
    <dgm:cxn modelId="{F4AB1943-8DA1-B04A-ADAD-759699A991C2}" type="presParOf" srcId="{98D1D175-C767-F141-AC5F-4299EB01A7E1}" destId="{0ABE1D87-0CC0-5843-A2C1-DB938976CBB8}" srcOrd="0" destOrd="0" presId="urn:microsoft.com/office/officeart/2005/8/layout/cycle2"/>
    <dgm:cxn modelId="{AB36DB5C-5F13-4949-B86C-0ED39434372E}" type="presParOf" srcId="{23EBE15F-A704-3445-8ECE-2DCFD17CA575}" destId="{5F5AA472-5CEB-654A-B092-B270E755C63C}" srcOrd="10" destOrd="0" presId="urn:microsoft.com/office/officeart/2005/8/layout/cycle2"/>
    <dgm:cxn modelId="{0B6152EE-CE82-6647-9697-C9514421E04B}" type="presParOf" srcId="{23EBE15F-A704-3445-8ECE-2DCFD17CA575}" destId="{31C50BE4-522F-6843-870E-CDFF60A1A75B}" srcOrd="11" destOrd="0" presId="urn:microsoft.com/office/officeart/2005/8/layout/cycle2"/>
    <dgm:cxn modelId="{458CF3C1-57C0-5F4F-8610-52D14AC4220C}" type="presParOf" srcId="{31C50BE4-522F-6843-870E-CDFF60A1A75B}" destId="{366810AF-6CDD-9749-B169-A0D2A2FBB79E}"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5315C6-7BAC-4442-A6F3-1713C5E9370B}">
      <dsp:nvSpPr>
        <dsp:cNvPr id="0" name=""/>
        <dsp:cNvSpPr/>
      </dsp:nvSpPr>
      <dsp:spPr>
        <a:xfrm>
          <a:off x="4111251" y="2252"/>
          <a:ext cx="1879271" cy="1496604"/>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1) Gather Data: </a:t>
          </a:r>
        </a:p>
        <a:p>
          <a:pPr marL="0" lvl="0" indent="0" algn="ctr" defTabSz="711200">
            <a:lnSpc>
              <a:spcPct val="90000"/>
            </a:lnSpc>
            <a:spcBef>
              <a:spcPct val="0"/>
            </a:spcBef>
            <a:spcAft>
              <a:spcPct val="35000"/>
            </a:spcAft>
            <a:buNone/>
          </a:pPr>
          <a:r>
            <a:rPr lang="en-US" sz="1600" kern="1200" dirty="0"/>
            <a:t>Web Scraping</a:t>
          </a:r>
        </a:p>
      </dsp:txBody>
      <dsp:txXfrm>
        <a:off x="4386464" y="221425"/>
        <a:ext cx="1328845" cy="1058258"/>
      </dsp:txXfrm>
    </dsp:sp>
    <dsp:sp modelId="{D9A699B2-171B-2D48-BB20-077A16A0DD48}">
      <dsp:nvSpPr>
        <dsp:cNvPr id="0" name=""/>
        <dsp:cNvSpPr/>
      </dsp:nvSpPr>
      <dsp:spPr>
        <a:xfrm rot="1800000">
          <a:off x="5891475" y="1062113"/>
          <a:ext cx="272961" cy="50510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896960" y="1142662"/>
        <a:ext cx="191073" cy="303062"/>
      </dsp:txXfrm>
    </dsp:sp>
    <dsp:sp modelId="{64E7FF1A-2D0B-4348-A840-8114C5542B3C}">
      <dsp:nvSpPr>
        <dsp:cNvPr id="0" name=""/>
        <dsp:cNvSpPr/>
      </dsp:nvSpPr>
      <dsp:spPr>
        <a:xfrm>
          <a:off x="6098065" y="1124955"/>
          <a:ext cx="1794803" cy="1496604"/>
        </a:xfrm>
        <a:prstGeom prst="ellipse">
          <a:avLst/>
        </a:prstGeom>
        <a:solidFill>
          <a:schemeClr val="accent2">
            <a:hueOff val="-2070378"/>
            <a:satOff val="9172"/>
            <a:lumOff val="-337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2) Data Cleaning and Processing</a:t>
          </a:r>
        </a:p>
      </dsp:txBody>
      <dsp:txXfrm>
        <a:off x="6360908" y="1344128"/>
        <a:ext cx="1269117" cy="1058258"/>
      </dsp:txXfrm>
    </dsp:sp>
    <dsp:sp modelId="{98027B25-5AEB-0642-A4A3-49FE0B5FFB15}">
      <dsp:nvSpPr>
        <dsp:cNvPr id="0" name=""/>
        <dsp:cNvSpPr/>
      </dsp:nvSpPr>
      <dsp:spPr>
        <a:xfrm rot="5400000">
          <a:off x="6797034" y="2732177"/>
          <a:ext cx="396865" cy="505104"/>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856564" y="2773669"/>
        <a:ext cx="277806" cy="303062"/>
      </dsp:txXfrm>
    </dsp:sp>
    <dsp:sp modelId="{394C8D63-E714-DC49-A5B2-2B15290726FA}">
      <dsp:nvSpPr>
        <dsp:cNvPr id="0" name=""/>
        <dsp:cNvSpPr/>
      </dsp:nvSpPr>
      <dsp:spPr>
        <a:xfrm>
          <a:off x="6020196" y="3370362"/>
          <a:ext cx="1950539" cy="1496604"/>
        </a:xfrm>
        <a:prstGeom prst="ellipse">
          <a:avLst/>
        </a:prstGeom>
        <a:solidFill>
          <a:schemeClr val="accent2">
            <a:hueOff val="-4140755"/>
            <a:satOff val="18344"/>
            <a:lumOff val="-674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3) Exploratory Data Analysis (EDA)</a:t>
          </a:r>
        </a:p>
      </dsp:txBody>
      <dsp:txXfrm>
        <a:off x="6305846" y="3589535"/>
        <a:ext cx="1379239" cy="1058258"/>
      </dsp:txXfrm>
    </dsp:sp>
    <dsp:sp modelId="{7726048D-2AA9-3F4F-B96C-30C3A452FA72}">
      <dsp:nvSpPr>
        <dsp:cNvPr id="0" name=""/>
        <dsp:cNvSpPr/>
      </dsp:nvSpPr>
      <dsp:spPr>
        <a:xfrm rot="9000000">
          <a:off x="5840010" y="4449200"/>
          <a:ext cx="291037" cy="505104"/>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5921472" y="4528393"/>
        <a:ext cx="203726" cy="303062"/>
      </dsp:txXfrm>
    </dsp:sp>
    <dsp:sp modelId="{11F27556-E023-CC4F-B3F9-93B4B0B51D18}">
      <dsp:nvSpPr>
        <dsp:cNvPr id="0" name=""/>
        <dsp:cNvSpPr/>
      </dsp:nvSpPr>
      <dsp:spPr>
        <a:xfrm>
          <a:off x="4236225" y="4493065"/>
          <a:ext cx="1629323" cy="1496604"/>
        </a:xfrm>
        <a:prstGeom prst="ellipse">
          <a:avLst/>
        </a:prstGeom>
        <a:solidFill>
          <a:schemeClr val="accent2">
            <a:hueOff val="-6211133"/>
            <a:satOff val="27515"/>
            <a:lumOff val="-1011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4) Building ML Classification models</a:t>
          </a:r>
        </a:p>
      </dsp:txBody>
      <dsp:txXfrm>
        <a:off x="4474834" y="4712238"/>
        <a:ext cx="1152105" cy="1058258"/>
      </dsp:txXfrm>
    </dsp:sp>
    <dsp:sp modelId="{2FED58C2-DFB3-BB48-B350-A604E64B71CA}">
      <dsp:nvSpPr>
        <dsp:cNvPr id="0" name=""/>
        <dsp:cNvSpPr/>
      </dsp:nvSpPr>
      <dsp:spPr>
        <a:xfrm rot="12600000">
          <a:off x="3999211" y="4462470"/>
          <a:ext cx="280037" cy="505104"/>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4077594" y="4584494"/>
        <a:ext cx="196026" cy="303062"/>
      </dsp:txXfrm>
    </dsp:sp>
    <dsp:sp modelId="{58FB2462-6CCD-4F45-B756-EF98BBC4C6F9}">
      <dsp:nvSpPr>
        <dsp:cNvPr id="0" name=""/>
        <dsp:cNvSpPr/>
      </dsp:nvSpPr>
      <dsp:spPr>
        <a:xfrm>
          <a:off x="2095097" y="3370362"/>
          <a:ext cx="2022421" cy="1496604"/>
        </a:xfrm>
        <a:prstGeom prst="ellipse">
          <a:avLst/>
        </a:prstGeom>
        <a:solidFill>
          <a:schemeClr val="accent2">
            <a:hueOff val="-8281511"/>
            <a:satOff val="36687"/>
            <a:lumOff val="-1349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5) Evaluating our Models</a:t>
          </a:r>
        </a:p>
      </dsp:txBody>
      <dsp:txXfrm>
        <a:off x="2391274" y="3589535"/>
        <a:ext cx="1430067" cy="1058258"/>
      </dsp:txXfrm>
    </dsp:sp>
    <dsp:sp modelId="{98D1D175-C767-F141-AC5F-4299EB01A7E1}">
      <dsp:nvSpPr>
        <dsp:cNvPr id="0" name=""/>
        <dsp:cNvSpPr/>
      </dsp:nvSpPr>
      <dsp:spPr>
        <a:xfrm rot="16200000">
          <a:off x="2907875" y="2754641"/>
          <a:ext cx="396865" cy="505104"/>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967405" y="2915192"/>
        <a:ext cx="277806" cy="303062"/>
      </dsp:txXfrm>
    </dsp:sp>
    <dsp:sp modelId="{5F5AA472-5CEB-654A-B092-B270E755C63C}">
      <dsp:nvSpPr>
        <dsp:cNvPr id="0" name=""/>
        <dsp:cNvSpPr/>
      </dsp:nvSpPr>
      <dsp:spPr>
        <a:xfrm>
          <a:off x="2160431" y="1124955"/>
          <a:ext cx="1891753" cy="1496604"/>
        </a:xfrm>
        <a:prstGeom prst="ellipse">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6) Making Conclusions about our Findings</a:t>
          </a:r>
        </a:p>
      </dsp:txBody>
      <dsp:txXfrm>
        <a:off x="2437472" y="1344128"/>
        <a:ext cx="1337671" cy="1058258"/>
      </dsp:txXfrm>
    </dsp:sp>
    <dsp:sp modelId="{31C50BE4-522F-6843-870E-CDFF60A1A75B}">
      <dsp:nvSpPr>
        <dsp:cNvPr id="0" name=""/>
        <dsp:cNvSpPr/>
      </dsp:nvSpPr>
      <dsp:spPr>
        <a:xfrm rot="19800000">
          <a:off x="3945500" y="1062036"/>
          <a:ext cx="256902" cy="505104"/>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950663" y="1182325"/>
        <a:ext cx="179831" cy="303062"/>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33314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6761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1985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92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5288401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8177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pPr/>
              <a:t>11/21/21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70715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4903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3156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8A87A34-81AB-432B-8DAE-1953F412C126}" type="datetimeFigureOut">
              <a:rPr lang="en-US" smtClean="0"/>
              <a:t>11/21/21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81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8A87A34-81AB-432B-8DAE-1953F412C126}" type="datetimeFigureOut">
              <a:rPr lang="en-US" smtClean="0"/>
              <a:t>11/21/21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666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8A87A34-81AB-432B-8DAE-1953F412C126}" type="datetimeFigureOut">
              <a:rPr lang="en-US" smtClean="0"/>
              <a:pPr/>
              <a:t>11/21/21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9834773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6338B-9622-004B-B1CB-0050598DE1C6}"/>
              </a:ext>
            </a:extLst>
          </p:cNvPr>
          <p:cNvSpPr>
            <a:spLocks noGrp="1"/>
          </p:cNvSpPr>
          <p:nvPr>
            <p:ph type="ctrTitle"/>
          </p:nvPr>
        </p:nvSpPr>
        <p:spPr/>
        <p:txBody>
          <a:bodyPr/>
          <a:lstStyle/>
          <a:p>
            <a:r>
              <a:rPr lang="en-US" dirty="0"/>
              <a:t>Reddit web scraping Classification</a:t>
            </a:r>
          </a:p>
        </p:txBody>
      </p:sp>
      <p:sp>
        <p:nvSpPr>
          <p:cNvPr id="3" name="Subtitle 2">
            <a:extLst>
              <a:ext uri="{FF2B5EF4-FFF2-40B4-BE49-F238E27FC236}">
                <a16:creationId xmlns:a16="http://schemas.microsoft.com/office/drawing/2014/main" id="{4D0381CD-B31E-814F-9659-47780A9F31F9}"/>
              </a:ext>
            </a:extLst>
          </p:cNvPr>
          <p:cNvSpPr>
            <a:spLocks noGrp="1"/>
          </p:cNvSpPr>
          <p:nvPr>
            <p:ph type="subTitle" idx="1"/>
          </p:nvPr>
        </p:nvSpPr>
        <p:spPr/>
        <p:txBody>
          <a:bodyPr>
            <a:normAutofit/>
          </a:bodyPr>
          <a:lstStyle/>
          <a:p>
            <a:r>
              <a:rPr lang="en-US" sz="2400" dirty="0"/>
              <a:t>Prepared for AMA Recruiting </a:t>
            </a:r>
          </a:p>
        </p:txBody>
      </p:sp>
    </p:spTree>
    <p:extLst>
      <p:ext uri="{BB962C8B-B14F-4D97-AF65-F5344CB8AC3E}">
        <p14:creationId xmlns:p14="http://schemas.microsoft.com/office/powerpoint/2010/main" val="2663975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TRIGRAMS: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“money,” “account,”  which are good indicator words for the type of words in this subreddit.</a:t>
            </a:r>
          </a:p>
        </p:txBody>
      </p:sp>
      <p:pic>
        <p:nvPicPr>
          <p:cNvPr id="6" name="Content Placeholder 5" descr="Chart, bar chart&#10;&#10;Description automatically generated">
            <a:extLst>
              <a:ext uri="{FF2B5EF4-FFF2-40B4-BE49-F238E27FC236}">
                <a16:creationId xmlns:a16="http://schemas.microsoft.com/office/drawing/2014/main" id="{C5FA3D6B-D301-C04B-9C9C-6E6C1078955D}"/>
              </a:ext>
            </a:extLst>
          </p:cNvPr>
          <p:cNvPicPr>
            <a:picLocks noGrp="1" noChangeAspect="1"/>
          </p:cNvPicPr>
          <p:nvPr>
            <p:ph idx="1"/>
          </p:nvPr>
        </p:nvPicPr>
        <p:blipFill>
          <a:blip r:embed="rId2"/>
          <a:stretch>
            <a:fillRect/>
          </a:stretch>
        </p:blipFill>
        <p:spPr>
          <a:xfrm>
            <a:off x="4650908" y="1599406"/>
            <a:ext cx="7318374" cy="3659187"/>
          </a:xfrm>
        </p:spPr>
      </p:pic>
    </p:spTree>
    <p:extLst>
      <p:ext uri="{BB962C8B-B14F-4D97-AF65-F5344CB8AC3E}">
        <p14:creationId xmlns:p14="http://schemas.microsoft.com/office/powerpoint/2010/main" val="1731103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MODELING: K NEAREST NEIGHBORS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en-US" dirty="0">
              <a:solidFill>
                <a:schemeClr val="bg1"/>
              </a:solidFill>
            </a:endParaRPr>
          </a:p>
        </p:txBody>
      </p:sp>
      <p:pic>
        <p:nvPicPr>
          <p:cNvPr id="4098" name="Picture 2" descr="K Nearest Neighbor | KNN Algorithm | KNN in Python &amp;amp; R">
            <a:extLst>
              <a:ext uri="{FF2B5EF4-FFF2-40B4-BE49-F238E27FC236}">
                <a16:creationId xmlns:a16="http://schemas.microsoft.com/office/drawing/2014/main" id="{6187F180-E1FC-2B4B-B8C1-3F56B4D29F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964" y="1365429"/>
            <a:ext cx="5191788" cy="4688237"/>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198F3F57-7A78-1044-9CB4-65913D9CF5BB}"/>
              </a:ext>
            </a:extLst>
          </p:cNvPr>
          <p:cNvSpPr txBox="1">
            <a:spLocks/>
          </p:cNvSpPr>
          <p:nvPr/>
        </p:nvSpPr>
        <p:spPr>
          <a:xfrm>
            <a:off x="795868" y="27904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Classification between K Nearest Neighbors involves using predicting classification based on the classification of certain number of neighbors</a:t>
            </a:r>
          </a:p>
        </p:txBody>
      </p:sp>
    </p:spTree>
    <p:extLst>
      <p:ext uri="{BB962C8B-B14F-4D97-AF65-F5344CB8AC3E}">
        <p14:creationId xmlns:p14="http://schemas.microsoft.com/office/powerpoint/2010/main" val="2469295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MODELING: logistic regression</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en-US" dirty="0">
              <a:solidFill>
                <a:schemeClr val="bg1"/>
              </a:solidFill>
            </a:endParaRPr>
          </a:p>
        </p:txBody>
      </p:sp>
      <p:sp>
        <p:nvSpPr>
          <p:cNvPr id="9" name="Content Placeholder 2">
            <a:extLst>
              <a:ext uri="{FF2B5EF4-FFF2-40B4-BE49-F238E27FC236}">
                <a16:creationId xmlns:a16="http://schemas.microsoft.com/office/drawing/2014/main" id="{198F3F57-7A78-1044-9CB4-65913D9CF5BB}"/>
              </a:ext>
            </a:extLst>
          </p:cNvPr>
          <p:cNvSpPr txBox="1">
            <a:spLocks/>
          </p:cNvSpPr>
          <p:nvPr/>
        </p:nvSpPr>
        <p:spPr>
          <a:xfrm>
            <a:off x="795868" y="27904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Binary Classification between two categories performed by using a logistic model that separates predictions into “1” or “0” based on feature parameters</a:t>
            </a:r>
          </a:p>
        </p:txBody>
      </p:sp>
      <p:pic>
        <p:nvPicPr>
          <p:cNvPr id="6146" name="Picture 2" descr="Logistic Regression">
            <a:extLst>
              <a:ext uri="{FF2B5EF4-FFF2-40B4-BE49-F238E27FC236}">
                <a16:creationId xmlns:a16="http://schemas.microsoft.com/office/drawing/2014/main" id="{7EA7CBF8-E268-EF43-95FF-BFCE876C11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0299" y="1507489"/>
            <a:ext cx="7251700"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524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A2C7E9-0FCC-F044-A31E-849B7EC875CA}"/>
              </a:ext>
            </a:extLst>
          </p:cNvPr>
          <p:cNvSpPr>
            <a:spLocks noGrp="1"/>
          </p:cNvSpPr>
          <p:nvPr>
            <p:ph type="title"/>
          </p:nvPr>
        </p:nvSpPr>
        <p:spPr>
          <a:xfrm>
            <a:off x="2231135" y="624723"/>
            <a:ext cx="7729728" cy="1188720"/>
          </a:xfrm>
        </p:spPr>
        <p:txBody>
          <a:bodyPr>
            <a:normAutofit/>
          </a:bodyPr>
          <a:lstStyle/>
          <a:p>
            <a:r>
              <a:rPr lang="en-US" dirty="0"/>
              <a:t>Classification model optimization and hyperparameter tuning</a:t>
            </a:r>
          </a:p>
        </p:txBody>
      </p:sp>
      <p:graphicFrame>
        <p:nvGraphicFramePr>
          <p:cNvPr id="23" name="Content Placeholder 6">
            <a:extLst>
              <a:ext uri="{FF2B5EF4-FFF2-40B4-BE49-F238E27FC236}">
                <a16:creationId xmlns:a16="http://schemas.microsoft.com/office/drawing/2014/main" id="{C4F8CF66-C649-AA46-8FB0-A64051A35503}"/>
              </a:ext>
            </a:extLst>
          </p:cNvPr>
          <p:cNvGraphicFramePr>
            <a:graphicFrameLocks noGrp="1"/>
          </p:cNvGraphicFramePr>
          <p:nvPr>
            <p:ph idx="1"/>
            <p:extLst>
              <p:ext uri="{D42A27DB-BD31-4B8C-83A1-F6EECF244321}">
                <p14:modId xmlns:p14="http://schemas.microsoft.com/office/powerpoint/2010/main" val="3742697208"/>
              </p:ext>
            </p:extLst>
          </p:nvPr>
        </p:nvGraphicFramePr>
        <p:xfrm>
          <a:off x="313086" y="1798086"/>
          <a:ext cx="9647777" cy="4825005"/>
        </p:xfrm>
        <a:graphic>
          <a:graphicData uri="http://schemas.openxmlformats.org/drawingml/2006/table">
            <a:tbl>
              <a:tblPr>
                <a:tableStyleId>{5202B0CA-FC54-4496-8BCA-5EF66A818D29}</a:tableStyleId>
              </a:tblPr>
              <a:tblGrid>
                <a:gridCol w="1775889">
                  <a:extLst>
                    <a:ext uri="{9D8B030D-6E8A-4147-A177-3AD203B41FA5}">
                      <a16:colId xmlns:a16="http://schemas.microsoft.com/office/drawing/2014/main" val="425826890"/>
                    </a:ext>
                  </a:extLst>
                </a:gridCol>
                <a:gridCol w="2791760">
                  <a:extLst>
                    <a:ext uri="{9D8B030D-6E8A-4147-A177-3AD203B41FA5}">
                      <a16:colId xmlns:a16="http://schemas.microsoft.com/office/drawing/2014/main" val="1562476320"/>
                    </a:ext>
                  </a:extLst>
                </a:gridCol>
                <a:gridCol w="721061">
                  <a:extLst>
                    <a:ext uri="{9D8B030D-6E8A-4147-A177-3AD203B41FA5}">
                      <a16:colId xmlns:a16="http://schemas.microsoft.com/office/drawing/2014/main" val="483554902"/>
                    </a:ext>
                  </a:extLst>
                </a:gridCol>
                <a:gridCol w="721061">
                  <a:extLst>
                    <a:ext uri="{9D8B030D-6E8A-4147-A177-3AD203B41FA5}">
                      <a16:colId xmlns:a16="http://schemas.microsoft.com/office/drawing/2014/main" val="2471651576"/>
                    </a:ext>
                  </a:extLst>
                </a:gridCol>
                <a:gridCol w="3638006">
                  <a:extLst>
                    <a:ext uri="{9D8B030D-6E8A-4147-A177-3AD203B41FA5}">
                      <a16:colId xmlns:a16="http://schemas.microsoft.com/office/drawing/2014/main" val="1195004714"/>
                    </a:ext>
                  </a:extLst>
                </a:gridCol>
              </a:tblGrid>
              <a:tr h="975822">
                <a:tc>
                  <a:txBody>
                    <a:bodyPr/>
                    <a:lstStyle/>
                    <a:p>
                      <a:pPr rtl="0" fontAlgn="b"/>
                      <a:r>
                        <a:rPr lang="en-US" sz="1200" b="1" dirty="0">
                          <a:effectLst/>
                        </a:rPr>
                        <a:t>LOGISTIC REGRESSION</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4123595647"/>
                  </a:ext>
                </a:extLst>
              </a:tr>
              <a:tr h="216781">
                <a:tc>
                  <a:txBody>
                    <a:bodyPr/>
                    <a:lstStyle/>
                    <a:p>
                      <a:pPr rtl="0" fontAlgn="b"/>
                      <a:r>
                        <a:rPr lang="en-US" sz="1200" dirty="0">
                          <a:effectLst/>
                        </a:rPr>
                        <a:t>Model Iteration #</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Description</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Train Score</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Test Score</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Best parameters Used</a:t>
                      </a:r>
                      <a:endParaRPr lang="en-US" sz="1200" dirty="0">
                        <a:effectLst/>
                        <a:latin typeface="Arial" panose="020B0604020202020204" pitchFamily="34" charset="0"/>
                        <a:cs typeface="Arial" panose="020B0604020202020204" pitchFamily="34" charset="0"/>
                      </a:endParaRPr>
                    </a:p>
                  </a:txBody>
                  <a:tcPr marL="20433" marR="20433" marT="13621" marB="13621"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4467157"/>
                  </a:ext>
                </a:extLst>
              </a:tr>
              <a:tr h="216781">
                <a:tc>
                  <a:txBody>
                    <a:bodyPr/>
                    <a:lstStyle/>
                    <a:p>
                      <a:pPr algn="r" rtl="0" fontAlgn="b"/>
                      <a:r>
                        <a:rPr lang="en-US" sz="1200">
                          <a:effectLst/>
                        </a:rPr>
                        <a:t>1</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All Default Parameters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0.94350</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0.92763</a:t>
                      </a:r>
                      <a:endParaRPr lang="en-US" sz="1200">
                        <a:effectLst/>
                        <a:latin typeface="Arial" panose="020B0604020202020204" pitchFamily="34" charset="0"/>
                        <a:cs typeface="Arial" panose="020B0604020202020204" pitchFamily="34" charset="0"/>
                      </a:endParaRPr>
                    </a:p>
                  </a:txBody>
                  <a:tcPr marL="20433" marR="20433" marT="13621" marB="13621" anchor="b">
                    <a:lnR w="12700" cap="flat" cmpd="sng" algn="ctr">
                      <a:solidFill>
                        <a:schemeClr val="tx1"/>
                      </a:solidFill>
                      <a:prstDash val="solid"/>
                      <a:round/>
                      <a:headEnd type="none" w="med" len="med"/>
                      <a:tailEnd type="none" w="med" len="med"/>
                    </a:lnR>
                  </a:tcPr>
                </a:tc>
                <a:tc>
                  <a:txBody>
                    <a:bodyPr/>
                    <a:lstStyle/>
                    <a:p>
                      <a:pPr rtl="0" fontAlgn="b"/>
                      <a:r>
                        <a:rPr lang="en-US" sz="1200" dirty="0">
                          <a:effectLst/>
                        </a:rPr>
                        <a:t>{} (baseline)</a:t>
                      </a:r>
                      <a:endParaRPr lang="en-US" sz="1200" dirty="0">
                        <a:effectLst/>
                        <a:latin typeface="Arial" panose="020B0604020202020204" pitchFamily="34" charset="0"/>
                        <a:cs typeface="Arial" panose="020B0604020202020204" pitchFamily="34" charset="0"/>
                      </a:endParaRPr>
                    </a:p>
                  </a:txBody>
                  <a:tcPr marL="20433" marR="20433" marT="13621" marB="1362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689377"/>
                  </a:ext>
                </a:extLst>
              </a:tr>
              <a:tr h="216781">
                <a:tc>
                  <a:txBody>
                    <a:bodyPr/>
                    <a:lstStyle/>
                    <a:p>
                      <a:pPr algn="r" rtl="0" fontAlgn="b"/>
                      <a:r>
                        <a:rPr lang="en-US" sz="1200">
                          <a:effectLst/>
                        </a:rPr>
                        <a:t>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English Stopwords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0.95722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0.94079</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24976221"/>
                  </a:ext>
                </a:extLst>
              </a:tr>
              <a:tr h="369634">
                <a:tc>
                  <a:txBody>
                    <a:bodyPr/>
                    <a:lstStyle/>
                    <a:p>
                      <a:pPr algn="r" rtl="0" fontAlgn="b"/>
                      <a:r>
                        <a:rPr lang="en-US" sz="1200" dirty="0">
                          <a:effectLst/>
                        </a:rPr>
                        <a:t>3</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TFIDF model and 'solver' options for Logistic Regression Model</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0.96215</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0.94243</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a:effectLst/>
                        </a:rPr>
                        <a:t>'</a:t>
                      </a:r>
                      <a:r>
                        <a:rPr lang="en-US" sz="1200" b="1" dirty="0" err="1">
                          <a:effectLst/>
                        </a:rPr>
                        <a:t>cvec</a:t>
                      </a:r>
                      <a:r>
                        <a:rPr lang="en-US" sz="1200" b="1" dirty="0">
                          <a:effectLst/>
                        </a:rPr>
                        <a:t>__</a:t>
                      </a:r>
                      <a:r>
                        <a:rPr lang="en-US" sz="1200" b="1" dirty="0" err="1">
                          <a:effectLst/>
                        </a:rPr>
                        <a:t>ngram_range</a:t>
                      </a:r>
                      <a:r>
                        <a:rPr lang="en-US" sz="1200" dirty="0">
                          <a:effectLst/>
                        </a:rPr>
                        <a:t>': (1, 2), </a:t>
                      </a:r>
                    </a:p>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dirty="0">
                          <a:effectLst/>
                        </a:rPr>
                        <a:t> '</a:t>
                      </a:r>
                      <a:r>
                        <a:rPr lang="en-US" sz="1200" b="1" dirty="0" err="1">
                          <a:effectLst/>
                        </a:rPr>
                        <a:t>model__solver</a:t>
                      </a:r>
                      <a:r>
                        <a:rPr lang="en-US" sz="1200" dirty="0">
                          <a:effectLst/>
                        </a:rPr>
                        <a:t>': 'newton-cg’, </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737565763"/>
                  </a:ext>
                </a:extLst>
              </a:tr>
              <a:tr h="216781">
                <a:tc>
                  <a:txBody>
                    <a:bodyPr/>
                    <a:lstStyle/>
                    <a:p>
                      <a:pPr rtl="0" fontAlgn="b"/>
                      <a:r>
                        <a:rPr lang="en-US" sz="1200" b="1">
                          <a:effectLst/>
                        </a:rPr>
                        <a:t>KNearestNeighbors()</a:t>
                      </a:r>
                      <a:endParaRPr lang="en-US" sz="1200" b="1">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605768215"/>
                  </a:ext>
                </a:extLst>
              </a:tr>
              <a:tr h="292188">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17566507"/>
                  </a:ext>
                </a:extLst>
              </a:tr>
              <a:tr h="216781">
                <a:tc>
                  <a:txBody>
                    <a:bodyPr/>
                    <a:lstStyle/>
                    <a:p>
                      <a:pPr rtl="0" fontAlgn="b"/>
                      <a:r>
                        <a:rPr lang="en-US" sz="1200">
                          <a:effectLst/>
                        </a:rPr>
                        <a:t>Model Iteration #</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Description</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Train Score</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Test Score</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Params</a:t>
                      </a:r>
                      <a:endParaRPr lang="en-US" sz="120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360566289"/>
                  </a:ext>
                </a:extLst>
              </a:tr>
              <a:tr h="216781">
                <a:tc>
                  <a:txBody>
                    <a:bodyPr/>
                    <a:lstStyle/>
                    <a:p>
                      <a:pPr algn="r" rtl="0" fontAlgn="b"/>
                      <a:r>
                        <a:rPr lang="en-US" sz="1200">
                          <a:effectLst/>
                        </a:rPr>
                        <a:t>1</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All Default Parameters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0.92212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0.91447</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 (baseline)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467573319"/>
                  </a:ext>
                </a:extLst>
              </a:tr>
              <a:tr h="216781">
                <a:tc>
                  <a:txBody>
                    <a:bodyPr/>
                    <a:lstStyle/>
                    <a:p>
                      <a:pPr algn="r" rtl="0" fontAlgn="b"/>
                      <a:r>
                        <a:rPr lang="en-US" sz="1200">
                          <a:effectLst/>
                        </a:rPr>
                        <a:t>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English Stopwords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a:effectLst/>
                        </a:rPr>
                        <a:t>0.93693</a:t>
                      </a:r>
                      <a:endParaRPr lang="en-US" sz="1200" b="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solidFill>
                            <a:srgbClr val="303F9F"/>
                          </a:solidFill>
                          <a:effectLst/>
                        </a:rPr>
                        <a:t>0.92763</a:t>
                      </a:r>
                      <a:endParaRPr lang="en-US" sz="1200">
                        <a:solidFill>
                          <a:srgbClr val="303F9F"/>
                        </a:solidFill>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72140087"/>
                  </a:ext>
                </a:extLst>
              </a:tr>
              <a:tr h="369634">
                <a:tc>
                  <a:txBody>
                    <a:bodyPr/>
                    <a:lstStyle/>
                    <a:p>
                      <a:pPr algn="r" rtl="0" fontAlgn="b"/>
                      <a:r>
                        <a:rPr lang="en-US" sz="1200" dirty="0">
                          <a:effectLst/>
                        </a:rPr>
                        <a:t>3</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TFIDF model and 'solver' options for Logistic Regression Model</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a:effectLst/>
                        </a:rPr>
                        <a:t>0.95667</a:t>
                      </a:r>
                      <a:endParaRPr lang="en-US" sz="1200" b="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dirty="0">
                          <a:effectLst/>
                        </a:rPr>
                        <a:t>0.93914</a:t>
                      </a:r>
                      <a:endParaRPr lang="en-US" sz="1200" b="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dirty="0">
                          <a:effectLst/>
                        </a:rPr>
                        <a:t>{'</a:t>
                      </a:r>
                      <a:r>
                        <a:rPr lang="en-US" sz="1200" b="1" dirty="0" err="1">
                          <a:effectLst/>
                        </a:rPr>
                        <a:t>cvec</a:t>
                      </a:r>
                      <a:r>
                        <a:rPr lang="en-US" sz="1200" b="1" dirty="0">
                          <a:effectLst/>
                        </a:rPr>
                        <a:t>__</a:t>
                      </a:r>
                      <a:r>
                        <a:rPr lang="en-US" sz="1200" b="1" dirty="0" err="1">
                          <a:effectLst/>
                        </a:rPr>
                        <a:t>ngram_range</a:t>
                      </a:r>
                      <a:r>
                        <a:rPr lang="en-US" sz="1200" b="0" dirty="0">
                          <a:effectLst/>
                        </a:rPr>
                        <a:t>': (1, 3), </a:t>
                      </a:r>
                      <a:r>
                        <a:rPr lang="en-US" sz="1200" b="1" dirty="0">
                          <a:effectLst/>
                        </a:rPr>
                        <a:t>'</a:t>
                      </a:r>
                      <a:r>
                        <a:rPr lang="en-US" sz="1200" b="1" dirty="0" err="1">
                          <a:effectLst/>
                        </a:rPr>
                        <a:t>cvec</a:t>
                      </a:r>
                      <a:r>
                        <a:rPr lang="en-US" sz="1200" b="1" dirty="0">
                          <a:effectLst/>
                        </a:rPr>
                        <a:t>__</a:t>
                      </a:r>
                      <a:r>
                        <a:rPr lang="en-US" sz="1200" b="1" dirty="0" err="1">
                          <a:effectLst/>
                        </a:rPr>
                        <a:t>stop_words</a:t>
                      </a:r>
                      <a:r>
                        <a:rPr lang="en-US" sz="1200" b="0" dirty="0">
                          <a:effectLst/>
                        </a:rPr>
                        <a:t>': '</a:t>
                      </a:r>
                      <a:r>
                        <a:rPr lang="en-US" sz="1200" b="0" dirty="0" err="1">
                          <a:effectLst/>
                        </a:rPr>
                        <a:t>english</a:t>
                      </a:r>
                      <a:r>
                        <a:rPr lang="en-US" sz="1200" b="0" dirty="0">
                          <a:effectLst/>
                        </a:rPr>
                        <a:t>', '</a:t>
                      </a:r>
                      <a:r>
                        <a:rPr lang="en-US" sz="1200" b="1" dirty="0">
                          <a:effectLst/>
                        </a:rPr>
                        <a:t>model__</a:t>
                      </a:r>
                      <a:r>
                        <a:rPr lang="en-US" sz="1200" b="1" dirty="0" err="1">
                          <a:effectLst/>
                        </a:rPr>
                        <a:t>n_neighbors</a:t>
                      </a:r>
                      <a:r>
                        <a:rPr lang="en-US" sz="1200" b="0" dirty="0">
                          <a:effectLst/>
                        </a:rPr>
                        <a:t>': 19, '</a:t>
                      </a:r>
                      <a:r>
                        <a:rPr lang="en-US" sz="1200" b="1" dirty="0" err="1">
                          <a:effectLst/>
                        </a:rPr>
                        <a:t>tfidf</a:t>
                      </a:r>
                      <a:r>
                        <a:rPr lang="en-US" sz="1200" b="1" dirty="0">
                          <a:effectLst/>
                        </a:rPr>
                        <a:t>__</a:t>
                      </a:r>
                      <a:r>
                        <a:rPr lang="en-US" sz="1200" b="1" dirty="0" err="1">
                          <a:effectLst/>
                        </a:rPr>
                        <a:t>use_idf</a:t>
                      </a:r>
                      <a:r>
                        <a:rPr lang="en-US" sz="1200" b="0" dirty="0">
                          <a:effectLst/>
                        </a:rPr>
                        <a:t>': True}</a:t>
                      </a:r>
                      <a:endParaRPr lang="en-US" sz="1200" b="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334201224"/>
                  </a:ext>
                </a:extLst>
              </a:tr>
            </a:tbl>
          </a:graphicData>
        </a:graphic>
      </p:graphicFrame>
      <p:cxnSp>
        <p:nvCxnSpPr>
          <p:cNvPr id="16" name="Straight Arrow Connector 15">
            <a:extLst>
              <a:ext uri="{FF2B5EF4-FFF2-40B4-BE49-F238E27FC236}">
                <a16:creationId xmlns:a16="http://schemas.microsoft.com/office/drawing/2014/main" id="{4CECE587-2428-0845-9C68-3C583A4C176C}"/>
              </a:ext>
            </a:extLst>
          </p:cNvPr>
          <p:cNvCxnSpPr/>
          <p:nvPr/>
        </p:nvCxnSpPr>
        <p:spPr>
          <a:xfrm flipH="1">
            <a:off x="8465276" y="4463511"/>
            <a:ext cx="2991173" cy="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762FA6F-E216-7C48-A215-A6F623DAF6E9}"/>
              </a:ext>
            </a:extLst>
          </p:cNvPr>
          <p:cNvSpPr txBox="1"/>
          <p:nvPr/>
        </p:nvSpPr>
        <p:spPr>
          <a:xfrm>
            <a:off x="9603783" y="3817180"/>
            <a:ext cx="2588217" cy="646331"/>
          </a:xfrm>
          <a:prstGeom prst="rect">
            <a:avLst/>
          </a:prstGeom>
          <a:noFill/>
        </p:spPr>
        <p:txBody>
          <a:bodyPr wrap="square" rtlCol="0">
            <a:spAutoFit/>
          </a:bodyPr>
          <a:lstStyle/>
          <a:p>
            <a:pPr algn="ctr"/>
            <a:r>
              <a:rPr lang="en-US" dirty="0"/>
              <a:t>Logistic Regression</a:t>
            </a:r>
          </a:p>
          <a:p>
            <a:pPr algn="ctr"/>
            <a:r>
              <a:rPr lang="en-US" dirty="0"/>
              <a:t> Wins!</a:t>
            </a:r>
          </a:p>
        </p:txBody>
      </p:sp>
    </p:spTree>
    <p:extLst>
      <p:ext uri="{BB962C8B-B14F-4D97-AF65-F5344CB8AC3E}">
        <p14:creationId xmlns:p14="http://schemas.microsoft.com/office/powerpoint/2010/main" val="11802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39964-680F-414B-821C-7EE57AAE4C27}"/>
              </a:ext>
            </a:extLst>
          </p:cNvPr>
          <p:cNvSpPr>
            <a:spLocks noGrp="1"/>
          </p:cNvSpPr>
          <p:nvPr>
            <p:ph type="title"/>
          </p:nvPr>
        </p:nvSpPr>
        <p:spPr>
          <a:xfrm>
            <a:off x="2231136" y="993267"/>
            <a:ext cx="7729728" cy="1188720"/>
          </a:xfrm>
        </p:spPr>
        <p:txBody>
          <a:bodyPr/>
          <a:lstStyle/>
          <a:p>
            <a:r>
              <a:rPr lang="en-US" dirty="0"/>
              <a:t>conclusions</a:t>
            </a:r>
          </a:p>
        </p:txBody>
      </p:sp>
      <p:sp>
        <p:nvSpPr>
          <p:cNvPr id="3" name="Content Placeholder 2">
            <a:extLst>
              <a:ext uri="{FF2B5EF4-FFF2-40B4-BE49-F238E27FC236}">
                <a16:creationId xmlns:a16="http://schemas.microsoft.com/office/drawing/2014/main" id="{A3CF588B-91B8-5543-94FE-70A4BFEF8522}"/>
              </a:ext>
            </a:extLst>
          </p:cNvPr>
          <p:cNvSpPr>
            <a:spLocks noGrp="1"/>
          </p:cNvSpPr>
          <p:nvPr>
            <p:ph idx="1"/>
          </p:nvPr>
        </p:nvSpPr>
        <p:spPr>
          <a:xfrm>
            <a:off x="2231136" y="2538913"/>
            <a:ext cx="5920972" cy="3499285"/>
          </a:xfrm>
        </p:spPr>
        <p:txBody>
          <a:bodyPr>
            <a:normAutofit/>
          </a:bodyPr>
          <a:lstStyle/>
          <a:p>
            <a:r>
              <a:rPr lang="en-US" sz="2800" dirty="0"/>
              <a:t>Machine learning Classification is a valid way to distinguish corpus text (using NLP)</a:t>
            </a:r>
          </a:p>
          <a:p>
            <a:r>
              <a:rPr lang="en-US" sz="2800" dirty="0"/>
              <a:t>Logistic regression is a better model for the situation at hand for targeted messaging for CS hiring candidates</a:t>
            </a:r>
          </a:p>
          <a:p>
            <a:endParaRPr lang="en-US" sz="2800" dirty="0"/>
          </a:p>
        </p:txBody>
      </p:sp>
    </p:spTree>
    <p:extLst>
      <p:ext uri="{BB962C8B-B14F-4D97-AF65-F5344CB8AC3E}">
        <p14:creationId xmlns:p14="http://schemas.microsoft.com/office/powerpoint/2010/main" val="2211229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693B-1E94-A743-A268-D520B6A98A26}"/>
              </a:ext>
            </a:extLst>
          </p:cNvPr>
          <p:cNvSpPr>
            <a:spLocks noGrp="1"/>
          </p:cNvSpPr>
          <p:nvPr>
            <p:ph type="title"/>
          </p:nvPr>
        </p:nvSpPr>
        <p:spPr>
          <a:xfrm>
            <a:off x="188023" y="350329"/>
            <a:ext cx="9627490" cy="1188720"/>
          </a:xfrm>
        </p:spPr>
        <p:txBody>
          <a:bodyPr/>
          <a:lstStyle/>
          <a:p>
            <a:r>
              <a:rPr lang="en-US" dirty="0"/>
              <a:t>USE Case (problem Statement)</a:t>
            </a:r>
          </a:p>
        </p:txBody>
      </p:sp>
      <p:sp>
        <p:nvSpPr>
          <p:cNvPr id="3" name="Content Placeholder 2">
            <a:extLst>
              <a:ext uri="{FF2B5EF4-FFF2-40B4-BE49-F238E27FC236}">
                <a16:creationId xmlns:a16="http://schemas.microsoft.com/office/drawing/2014/main" id="{DBB024E0-05D8-D042-AE4A-A5A822EF9E2D}"/>
              </a:ext>
            </a:extLst>
          </p:cNvPr>
          <p:cNvSpPr>
            <a:spLocks noGrp="1"/>
          </p:cNvSpPr>
          <p:nvPr>
            <p:ph idx="1"/>
          </p:nvPr>
        </p:nvSpPr>
        <p:spPr>
          <a:xfrm>
            <a:off x="845344" y="1995106"/>
            <a:ext cx="10827544" cy="3869627"/>
          </a:xfrm>
        </p:spPr>
        <p:txBody>
          <a:bodyPr>
            <a:normAutofit/>
          </a:bodyPr>
          <a:lstStyle/>
          <a:p>
            <a:r>
              <a:rPr lang="en-US" sz="2800" dirty="0"/>
              <a:t>Business Use Case: AMA specializes in recruitment for technology companies and wants to develop a classification model using Natural Language data from a publicly available forum data source</a:t>
            </a:r>
          </a:p>
          <a:p>
            <a:pPr marL="0" indent="0">
              <a:buNone/>
            </a:pPr>
            <a:endParaRPr lang="en-US" sz="2800" dirty="0"/>
          </a:p>
          <a:p>
            <a:r>
              <a:rPr lang="en-US" sz="2800" dirty="0"/>
              <a:t>They want to use this classification system to find the most relevant threads online to distinguish general “financial” thread questions and threads related to computer science careers to develop targeted ad campaigns for potential hiring candidates</a:t>
            </a:r>
          </a:p>
        </p:txBody>
      </p:sp>
    </p:spTree>
    <p:extLst>
      <p:ext uri="{BB962C8B-B14F-4D97-AF65-F5344CB8AC3E}">
        <p14:creationId xmlns:p14="http://schemas.microsoft.com/office/powerpoint/2010/main" val="89847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DB3EB-80DE-774B-9C3F-8C979EAC8A84}"/>
              </a:ext>
            </a:extLst>
          </p:cNvPr>
          <p:cNvSpPr>
            <a:spLocks noGrp="1"/>
          </p:cNvSpPr>
          <p:nvPr>
            <p:ph type="title"/>
          </p:nvPr>
        </p:nvSpPr>
        <p:spPr>
          <a:xfrm>
            <a:off x="0" y="152543"/>
            <a:ext cx="7729728" cy="1188720"/>
          </a:xfrm>
        </p:spPr>
        <p:txBody>
          <a:bodyPr/>
          <a:lstStyle/>
          <a:p>
            <a:r>
              <a:rPr lang="en-US" dirty="0"/>
              <a:t>The process</a:t>
            </a:r>
          </a:p>
        </p:txBody>
      </p:sp>
      <p:graphicFrame>
        <p:nvGraphicFramePr>
          <p:cNvPr id="4" name="Content Placeholder 3">
            <a:extLst>
              <a:ext uri="{FF2B5EF4-FFF2-40B4-BE49-F238E27FC236}">
                <a16:creationId xmlns:a16="http://schemas.microsoft.com/office/drawing/2014/main" id="{DBF493A0-4F82-3947-96ED-2DDE339B85DF}"/>
              </a:ext>
            </a:extLst>
          </p:cNvPr>
          <p:cNvGraphicFramePr>
            <a:graphicFrameLocks noGrp="1"/>
          </p:cNvGraphicFramePr>
          <p:nvPr>
            <p:ph idx="1"/>
            <p:extLst>
              <p:ext uri="{D42A27DB-BD31-4B8C-83A1-F6EECF244321}">
                <p14:modId xmlns:p14="http://schemas.microsoft.com/office/powerpoint/2010/main" val="769227543"/>
              </p:ext>
            </p:extLst>
          </p:nvPr>
        </p:nvGraphicFramePr>
        <p:xfrm>
          <a:off x="4157662" y="433038"/>
          <a:ext cx="10065834" cy="59919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2">
            <a:extLst>
              <a:ext uri="{FF2B5EF4-FFF2-40B4-BE49-F238E27FC236}">
                <a16:creationId xmlns:a16="http://schemas.microsoft.com/office/drawing/2014/main" id="{44089CEF-0BAE-354D-805E-F60546B9464B}"/>
              </a:ext>
            </a:extLst>
          </p:cNvPr>
          <p:cNvSpPr txBox="1">
            <a:spLocks/>
          </p:cNvSpPr>
          <p:nvPr/>
        </p:nvSpPr>
        <p:spPr>
          <a:xfrm>
            <a:off x="755649" y="2249487"/>
            <a:ext cx="9905999"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0" indent="-457200">
              <a:buAutoNum type="arabicParenR"/>
            </a:pPr>
            <a:r>
              <a:rPr lang="en-US" dirty="0"/>
              <a:t>Gather Data </a:t>
            </a:r>
          </a:p>
          <a:p>
            <a:pPr marL="457200" indent="-457200">
              <a:buFont typeface="Arial" panose="020B0604020202020204" pitchFamily="34" charset="0"/>
              <a:buAutoNum type="arabicParenR"/>
            </a:pPr>
            <a:r>
              <a:rPr lang="en-US" dirty="0"/>
              <a:t>Data Cleaning and Processing</a:t>
            </a:r>
          </a:p>
          <a:p>
            <a:pPr marL="457200" indent="-457200">
              <a:buFont typeface="Arial" panose="020B0604020202020204" pitchFamily="34" charset="0"/>
              <a:buAutoNum type="arabicParenR"/>
            </a:pPr>
            <a:r>
              <a:rPr lang="en-US" dirty="0"/>
              <a:t>Exploratory Data Analysis (EDA)</a:t>
            </a:r>
          </a:p>
          <a:p>
            <a:pPr marL="457200" indent="-457200">
              <a:buFont typeface="Arial" panose="020B0604020202020204" pitchFamily="34" charset="0"/>
              <a:buAutoNum type="arabicParenR"/>
            </a:pPr>
            <a:r>
              <a:rPr lang="en-US" dirty="0"/>
              <a:t>Building Machine Learning models</a:t>
            </a:r>
          </a:p>
          <a:p>
            <a:pPr marL="457200" indent="-457200">
              <a:buFont typeface="Arial" panose="020B0604020202020204" pitchFamily="34" charset="0"/>
              <a:buAutoNum type="arabicParenR"/>
            </a:pPr>
            <a:r>
              <a:rPr lang="en-US" dirty="0"/>
              <a:t>Evaluating our Models</a:t>
            </a:r>
          </a:p>
          <a:p>
            <a:pPr marL="457200" indent="-457200">
              <a:buFont typeface="Arial" panose="020B0604020202020204" pitchFamily="34" charset="0"/>
              <a:buAutoNum type="arabicParenR"/>
            </a:pPr>
            <a:r>
              <a:rPr lang="en-US" dirty="0"/>
              <a:t>Making Conclusions about our Findings</a:t>
            </a:r>
          </a:p>
        </p:txBody>
      </p:sp>
    </p:spTree>
    <p:extLst>
      <p:ext uri="{BB962C8B-B14F-4D97-AF65-F5344CB8AC3E}">
        <p14:creationId xmlns:p14="http://schemas.microsoft.com/office/powerpoint/2010/main" val="73771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4DF-CF80-044C-B4B8-923EDBFEB83A}"/>
              </a:ext>
            </a:extLst>
          </p:cNvPr>
          <p:cNvSpPr>
            <a:spLocks noGrp="1"/>
          </p:cNvSpPr>
          <p:nvPr>
            <p:ph type="title"/>
          </p:nvPr>
        </p:nvSpPr>
        <p:spPr>
          <a:xfrm>
            <a:off x="2231136" y="567061"/>
            <a:ext cx="7729728" cy="1188720"/>
          </a:xfrm>
        </p:spPr>
        <p:txBody>
          <a:bodyPr/>
          <a:lstStyle/>
          <a:p>
            <a:r>
              <a:rPr lang="en-US" dirty="0"/>
              <a:t>Reddit web scraping</a:t>
            </a:r>
          </a:p>
        </p:txBody>
      </p:sp>
      <p:pic>
        <p:nvPicPr>
          <p:cNvPr id="1026" name="Picture 2">
            <a:extLst>
              <a:ext uri="{FF2B5EF4-FFF2-40B4-BE49-F238E27FC236}">
                <a16:creationId xmlns:a16="http://schemas.microsoft.com/office/drawing/2014/main" id="{66A21705-FAD3-DB42-B282-BE0ECBDFC33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98374" y="1956867"/>
            <a:ext cx="2590800" cy="25908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m3d="http://schemas.microsoft.com/office/drawing/2017/model3d" Requires="am3d">
          <p:graphicFrame>
            <p:nvGraphicFramePr>
              <p:cNvPr id="4" name="3D Model 3" descr="US hundred dollar bill">
                <a:extLst>
                  <a:ext uri="{FF2B5EF4-FFF2-40B4-BE49-F238E27FC236}">
                    <a16:creationId xmlns:a16="http://schemas.microsoft.com/office/drawing/2014/main" id="{A5474E5E-CF28-334B-8F5C-C85655CA6925}"/>
                  </a:ext>
                </a:extLst>
              </p:cNvPr>
              <p:cNvGraphicFramePr>
                <a:graphicFrameLocks noChangeAspect="1"/>
              </p:cNvGraphicFramePr>
              <p:nvPr>
                <p:extLst>
                  <p:ext uri="{D42A27DB-BD31-4B8C-83A1-F6EECF244321}">
                    <p14:modId xmlns:p14="http://schemas.microsoft.com/office/powerpoint/2010/main" val="683644013"/>
                  </p:ext>
                </p:extLst>
              </p:nvPr>
            </p:nvGraphicFramePr>
            <p:xfrm>
              <a:off x="6859078" y="2553990"/>
              <a:ext cx="3549423" cy="1750020"/>
            </p:xfrm>
            <a:graphic>
              <a:graphicData uri="http://schemas.microsoft.com/office/drawing/2017/model3d">
                <am3d:model3d r:embed="rId3">
                  <am3d:spPr>
                    <a:xfrm>
                      <a:off x="0" y="0"/>
                      <a:ext cx="3549423" cy="1750020"/>
                    </a:xfrm>
                    <a:prstGeom prst="rect">
                      <a:avLst/>
                    </a:prstGeom>
                  </am3d:spPr>
                  <am3d:camera>
                    <am3d:pos x="0" y="0" z="51449721"/>
                    <am3d:up dx="0" dy="36000000" dz="0"/>
                    <am3d:lookAt x="0" y="0" z="0"/>
                    <am3d:perspective fov="2700000"/>
                  </am3d:camera>
                  <am3d:trans>
                    <am3d:meterPerModelUnit n="528763" d="1000000"/>
                    <am3d:preTrans dx="1349317" dy="-7952852" dz="-613006"/>
                    <am3d:scale>
                      <am3d:sx n="1000000" d="1000000"/>
                      <am3d:sy n="1000000" d="1000000"/>
                      <am3d:sz n="1000000" d="1000000"/>
                    </am3d:scale>
                    <am3d:rot ax="39959" ay="1456969" az="16437"/>
                    <am3d:postTrans dx="0" dy="0" dz="0"/>
                  </am3d:trans>
                  <am3d:raster rName="Office3DRenderer" rVer="16.0.8326">
                    <am3d:blip r:embed="rId4"/>
                  </am3d:raster>
                  <am3d:objViewport viewportSz="39291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US hundred dollar bill">
                <a:extLst>
                  <a:ext uri="{FF2B5EF4-FFF2-40B4-BE49-F238E27FC236}">
                    <a16:creationId xmlns:a16="http://schemas.microsoft.com/office/drawing/2014/main" id="{A5474E5E-CF28-334B-8F5C-C85655CA6925}"/>
                  </a:ext>
                </a:extLst>
              </p:cNvPr>
              <p:cNvPicPr>
                <a:picLocks noGrp="1" noRot="1" noChangeAspect="1" noMove="1" noResize="1" noEditPoints="1" noAdjustHandles="1" noChangeArrowheads="1" noChangeShapeType="1" noCrop="1"/>
              </p:cNvPicPr>
              <p:nvPr/>
            </p:nvPicPr>
            <p:blipFill>
              <a:blip r:embed="rId4"/>
              <a:stretch>
                <a:fillRect/>
              </a:stretch>
            </p:blipFill>
            <p:spPr>
              <a:xfrm>
                <a:off x="6859078" y="2553990"/>
                <a:ext cx="3549423" cy="1750020"/>
              </a:xfrm>
              <a:prstGeom prst="rect">
                <a:avLst/>
              </a:prstGeom>
            </p:spPr>
          </p:pic>
        </mc:Fallback>
      </mc:AlternateContent>
      <p:sp>
        <p:nvSpPr>
          <p:cNvPr id="6" name="TextBox 5">
            <a:extLst>
              <a:ext uri="{FF2B5EF4-FFF2-40B4-BE49-F238E27FC236}">
                <a16:creationId xmlns:a16="http://schemas.microsoft.com/office/drawing/2014/main" id="{83F11F0F-176C-3F4C-B121-99A348DE9F86}"/>
              </a:ext>
            </a:extLst>
          </p:cNvPr>
          <p:cNvSpPr txBox="1"/>
          <p:nvPr/>
        </p:nvSpPr>
        <p:spPr>
          <a:xfrm>
            <a:off x="2001079" y="4603007"/>
            <a:ext cx="3114261" cy="1754326"/>
          </a:xfrm>
          <a:prstGeom prst="rect">
            <a:avLst/>
          </a:prstGeom>
          <a:noFill/>
        </p:spPr>
        <p:txBody>
          <a:bodyPr wrap="square" rtlCol="0">
            <a:spAutoFit/>
          </a:bodyPr>
          <a:lstStyle/>
          <a:p>
            <a:r>
              <a:rPr lang="en-US" b="1" dirty="0"/>
              <a:t>Thread</a:t>
            </a:r>
            <a:r>
              <a:rPr lang="en-US" dirty="0"/>
              <a:t>:</a:t>
            </a:r>
          </a:p>
          <a:p>
            <a:r>
              <a:rPr lang="en-US" dirty="0"/>
              <a:t>r/</a:t>
            </a:r>
            <a:r>
              <a:rPr lang="en-US" dirty="0" err="1"/>
              <a:t>CSCareerQuestions</a:t>
            </a:r>
            <a:endParaRPr lang="en-US" dirty="0"/>
          </a:p>
          <a:p>
            <a:r>
              <a:rPr lang="en-US" b="1" dirty="0"/>
              <a:t>Original Scrape</a:t>
            </a:r>
            <a:r>
              <a:rPr lang="en-US" dirty="0"/>
              <a:t>: </a:t>
            </a:r>
          </a:p>
          <a:p>
            <a:r>
              <a:rPr lang="en-US" dirty="0"/>
              <a:t>1500 Posts</a:t>
            </a:r>
          </a:p>
          <a:p>
            <a:r>
              <a:rPr lang="en-US" b="1" dirty="0"/>
              <a:t>After removing duplicates</a:t>
            </a:r>
            <a:r>
              <a:rPr lang="en-US" dirty="0"/>
              <a:t>:</a:t>
            </a:r>
          </a:p>
          <a:p>
            <a:r>
              <a:rPr lang="en-US" dirty="0"/>
              <a:t>1179 Posts</a:t>
            </a:r>
          </a:p>
        </p:txBody>
      </p:sp>
      <p:sp>
        <p:nvSpPr>
          <p:cNvPr id="8" name="TextBox 7">
            <a:extLst>
              <a:ext uri="{FF2B5EF4-FFF2-40B4-BE49-F238E27FC236}">
                <a16:creationId xmlns:a16="http://schemas.microsoft.com/office/drawing/2014/main" id="{28EA91E9-1259-104A-BEC7-3E2C6CA359EA}"/>
              </a:ext>
            </a:extLst>
          </p:cNvPr>
          <p:cNvSpPr txBox="1"/>
          <p:nvPr/>
        </p:nvSpPr>
        <p:spPr>
          <a:xfrm>
            <a:off x="7076660" y="4547667"/>
            <a:ext cx="3114261" cy="1754326"/>
          </a:xfrm>
          <a:prstGeom prst="rect">
            <a:avLst/>
          </a:prstGeom>
          <a:noFill/>
        </p:spPr>
        <p:txBody>
          <a:bodyPr wrap="square" rtlCol="0">
            <a:spAutoFit/>
          </a:bodyPr>
          <a:lstStyle/>
          <a:p>
            <a:r>
              <a:rPr lang="en-US" b="1" dirty="0"/>
              <a:t>Thread</a:t>
            </a:r>
            <a:r>
              <a:rPr lang="en-US" dirty="0"/>
              <a:t>:</a:t>
            </a:r>
          </a:p>
          <a:p>
            <a:r>
              <a:rPr lang="en-US" dirty="0"/>
              <a:t>r/</a:t>
            </a:r>
            <a:r>
              <a:rPr lang="en-US" dirty="0" err="1"/>
              <a:t>personalfinance</a:t>
            </a:r>
            <a:endParaRPr lang="en-US" dirty="0"/>
          </a:p>
          <a:p>
            <a:r>
              <a:rPr lang="en-US" b="1" dirty="0"/>
              <a:t>Original Scrape</a:t>
            </a:r>
            <a:r>
              <a:rPr lang="en-US" dirty="0"/>
              <a:t>: </a:t>
            </a:r>
          </a:p>
          <a:p>
            <a:r>
              <a:rPr lang="en-US" dirty="0"/>
              <a:t>1500 Posts</a:t>
            </a:r>
          </a:p>
          <a:p>
            <a:r>
              <a:rPr lang="en-US" b="1" dirty="0"/>
              <a:t>After removing duplicates</a:t>
            </a:r>
            <a:r>
              <a:rPr lang="en-US" dirty="0"/>
              <a:t>:</a:t>
            </a:r>
          </a:p>
          <a:p>
            <a:r>
              <a:rPr lang="en-US" dirty="0"/>
              <a:t>1252 Posts</a:t>
            </a:r>
          </a:p>
        </p:txBody>
      </p:sp>
    </p:spTree>
    <p:extLst>
      <p:ext uri="{BB962C8B-B14F-4D97-AF65-F5344CB8AC3E}">
        <p14:creationId xmlns:p14="http://schemas.microsoft.com/office/powerpoint/2010/main" val="2501801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words: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“job,” “work,” “experience,” “offer” which are good indicator words for the type of words in this subreddit.</a:t>
            </a:r>
          </a:p>
        </p:txBody>
      </p:sp>
      <p:pic>
        <p:nvPicPr>
          <p:cNvPr id="7" name="Content Placeholder 6" descr="Chart&#10;&#10;Description automatically generated">
            <a:extLst>
              <a:ext uri="{FF2B5EF4-FFF2-40B4-BE49-F238E27FC236}">
                <a16:creationId xmlns:a16="http://schemas.microsoft.com/office/drawing/2014/main" id="{E2EE6AEE-D4D2-2042-983B-083D7002B2A0}"/>
              </a:ext>
            </a:extLst>
          </p:cNvPr>
          <p:cNvPicPr>
            <a:picLocks noGrp="1" noChangeAspect="1"/>
          </p:cNvPicPr>
          <p:nvPr>
            <p:ph idx="1"/>
          </p:nvPr>
        </p:nvPicPr>
        <p:blipFill>
          <a:blip r:embed="rId2"/>
          <a:stretch>
            <a:fillRect/>
          </a:stretch>
        </p:blipFill>
        <p:spPr>
          <a:xfrm>
            <a:off x="4442201" y="1143000"/>
            <a:ext cx="8411552" cy="4205774"/>
          </a:xfrm>
          <a:prstGeom prst="rect">
            <a:avLst/>
          </a:prstGeom>
        </p:spPr>
      </p:pic>
    </p:spTree>
    <p:extLst>
      <p:ext uri="{BB962C8B-B14F-4D97-AF65-F5344CB8AC3E}">
        <p14:creationId xmlns:p14="http://schemas.microsoft.com/office/powerpoint/2010/main" val="3303682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words: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“money,” “account,”  which are good indicator words for the type of words in this subreddit.</a:t>
            </a:r>
          </a:p>
        </p:txBody>
      </p:sp>
      <p:pic>
        <p:nvPicPr>
          <p:cNvPr id="6" name="Content Placeholder 5" descr="Chart&#10;&#10;Description automatically generated">
            <a:extLst>
              <a:ext uri="{FF2B5EF4-FFF2-40B4-BE49-F238E27FC236}">
                <a16:creationId xmlns:a16="http://schemas.microsoft.com/office/drawing/2014/main" id="{6C8E3249-E81E-3944-9FDE-3E57F6CE0A34}"/>
              </a:ext>
            </a:extLst>
          </p:cNvPr>
          <p:cNvPicPr>
            <a:picLocks noGrp="1" noChangeAspect="1"/>
          </p:cNvPicPr>
          <p:nvPr>
            <p:ph idx="1"/>
          </p:nvPr>
        </p:nvPicPr>
        <p:blipFill>
          <a:blip r:embed="rId2"/>
          <a:stretch>
            <a:fillRect/>
          </a:stretch>
        </p:blipFill>
        <p:spPr>
          <a:xfrm>
            <a:off x="4412321" y="1220472"/>
            <a:ext cx="8446136" cy="4223066"/>
          </a:xfrm>
          <a:prstGeom prst="rect">
            <a:avLst/>
          </a:prstGeom>
        </p:spPr>
      </p:pic>
    </p:spTree>
    <p:extLst>
      <p:ext uri="{BB962C8B-B14F-4D97-AF65-F5344CB8AC3E}">
        <p14:creationId xmlns:p14="http://schemas.microsoft.com/office/powerpoint/2010/main" val="3771949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a:t>
            </a:r>
            <a:r>
              <a:rPr lang="en-US" sz="2600" dirty="0" err="1">
                <a:solidFill>
                  <a:schemeClr val="bg1"/>
                </a:solidFill>
              </a:rPr>
              <a:t>BIgrams</a:t>
            </a:r>
            <a:r>
              <a:rPr lang="en-US" sz="2600" dirty="0">
                <a:solidFill>
                  <a:schemeClr val="bg1"/>
                </a:solidFill>
              </a:rPr>
              <a:t>: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“computer science,” “software engineer,” “years experience,” “current job,” “new job” which are good indicator words for the type of words in this subreddit.</a:t>
            </a:r>
          </a:p>
        </p:txBody>
      </p:sp>
      <p:pic>
        <p:nvPicPr>
          <p:cNvPr id="12" name="Content Placeholder 11" descr="Chart&#10;&#10;Description automatically generated">
            <a:extLst>
              <a:ext uri="{FF2B5EF4-FFF2-40B4-BE49-F238E27FC236}">
                <a16:creationId xmlns:a16="http://schemas.microsoft.com/office/drawing/2014/main" id="{98402589-9E63-D04A-8D7F-F0DDA5455739}"/>
              </a:ext>
            </a:extLst>
          </p:cNvPr>
          <p:cNvPicPr>
            <a:picLocks noGrp="1" noChangeAspect="1"/>
          </p:cNvPicPr>
          <p:nvPr>
            <p:ph idx="1"/>
          </p:nvPr>
        </p:nvPicPr>
        <p:blipFill>
          <a:blip r:embed="rId2"/>
          <a:stretch>
            <a:fillRect/>
          </a:stretch>
        </p:blipFill>
        <p:spPr>
          <a:xfrm>
            <a:off x="4650908" y="1377571"/>
            <a:ext cx="7566016" cy="3783008"/>
          </a:xfrm>
        </p:spPr>
      </p:pic>
    </p:spTree>
    <p:extLst>
      <p:ext uri="{BB962C8B-B14F-4D97-AF65-F5344CB8AC3E}">
        <p14:creationId xmlns:p14="http://schemas.microsoft.com/office/powerpoint/2010/main" val="684386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BIGRAMS: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card,” “credit score,” “student loans,” “savings account,” etc. which are good indicator words for the type of words in this subreddit.</a:t>
            </a:r>
          </a:p>
        </p:txBody>
      </p:sp>
      <p:pic>
        <p:nvPicPr>
          <p:cNvPr id="7" name="Content Placeholder 6" descr="Icon&#10;&#10;Description automatically generated">
            <a:extLst>
              <a:ext uri="{FF2B5EF4-FFF2-40B4-BE49-F238E27FC236}">
                <a16:creationId xmlns:a16="http://schemas.microsoft.com/office/drawing/2014/main" id="{37F352E9-131E-8C40-8D5E-00B3D328C2C0}"/>
              </a:ext>
            </a:extLst>
          </p:cNvPr>
          <p:cNvPicPr>
            <a:picLocks noGrp="1" noChangeAspect="1"/>
          </p:cNvPicPr>
          <p:nvPr>
            <p:ph idx="1"/>
          </p:nvPr>
        </p:nvPicPr>
        <p:blipFill>
          <a:blip r:embed="rId2"/>
          <a:stretch>
            <a:fillRect/>
          </a:stretch>
        </p:blipFill>
        <p:spPr>
          <a:xfrm>
            <a:off x="4650908" y="1408715"/>
            <a:ext cx="7541092" cy="3770546"/>
          </a:xfrm>
        </p:spPr>
      </p:pic>
    </p:spTree>
    <p:extLst>
      <p:ext uri="{BB962C8B-B14F-4D97-AF65-F5344CB8AC3E}">
        <p14:creationId xmlns:p14="http://schemas.microsoft.com/office/powerpoint/2010/main" val="1115587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TRIGRAMS: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“job,” “work,” “experience,” “offer” which are good indicator words for the type of words in this subreddit.</a:t>
            </a:r>
          </a:p>
        </p:txBody>
      </p:sp>
      <p:pic>
        <p:nvPicPr>
          <p:cNvPr id="11" name="Content Placeholder 10" descr="Chart&#10;&#10;Description automatically generated">
            <a:extLst>
              <a:ext uri="{FF2B5EF4-FFF2-40B4-BE49-F238E27FC236}">
                <a16:creationId xmlns:a16="http://schemas.microsoft.com/office/drawing/2014/main" id="{541D618C-4A5E-F34F-A3EB-9F32518E6136}"/>
              </a:ext>
            </a:extLst>
          </p:cNvPr>
          <p:cNvPicPr>
            <a:picLocks noGrp="1" noChangeAspect="1"/>
          </p:cNvPicPr>
          <p:nvPr>
            <p:ph idx="1"/>
          </p:nvPr>
        </p:nvPicPr>
        <p:blipFill>
          <a:blip r:embed="rId2"/>
          <a:stretch>
            <a:fillRect/>
          </a:stretch>
        </p:blipFill>
        <p:spPr>
          <a:xfrm>
            <a:off x="4650908" y="1642465"/>
            <a:ext cx="6203950" cy="3101975"/>
          </a:xfrm>
        </p:spPr>
      </p:pic>
    </p:spTree>
    <p:extLst>
      <p:ext uri="{BB962C8B-B14F-4D97-AF65-F5344CB8AC3E}">
        <p14:creationId xmlns:p14="http://schemas.microsoft.com/office/powerpoint/2010/main" val="344399738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{41F96E4A-62AC-8B42-A83D-6EEC63872C06}tf10001120</Template>
  <TotalTime>573</TotalTime>
  <Words>707</Words>
  <Application>Microsoft Macintosh PowerPoint</Application>
  <PresentationFormat>Widescreen</PresentationFormat>
  <Paragraphs>102</Paragraphs>
  <Slides>14</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14</vt:i4>
      </vt:variant>
    </vt:vector>
  </HeadingPairs>
  <TitlesOfParts>
    <vt:vector size="17" baseType="lpstr">
      <vt:lpstr>Arial</vt:lpstr>
      <vt:lpstr>Gill Sans MT</vt:lpstr>
      <vt:lpstr>Parcel</vt:lpstr>
      <vt:lpstr>Reddit web scraping Classification</vt:lpstr>
      <vt:lpstr>USE Case (problem Statement)</vt:lpstr>
      <vt:lpstr>The process</vt:lpstr>
      <vt:lpstr>Reddit web scraping</vt:lpstr>
      <vt:lpstr>Exploring top words: CS Career Questions</vt:lpstr>
      <vt:lpstr>Exploring top words: Personal finance</vt:lpstr>
      <vt:lpstr>Exploring top BIgrams: CS Career Questions</vt:lpstr>
      <vt:lpstr>Exploring top BIGRAMS: Personal finance</vt:lpstr>
      <vt:lpstr>Exploring top TRIGRAMS: CS Career Questions</vt:lpstr>
      <vt:lpstr>Exploring top TRIGRAMS: Personal finance</vt:lpstr>
      <vt:lpstr>MODELING: K NEAREST NEIGHBORS</vt:lpstr>
      <vt:lpstr>MODELING: logistic regression</vt:lpstr>
      <vt:lpstr>Classification model optimization and hyperparameter tuning</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19</cp:revision>
  <dcterms:created xsi:type="dcterms:W3CDTF">2021-11-05T01:09:33Z</dcterms:created>
  <dcterms:modified xsi:type="dcterms:W3CDTF">2021-11-22T06:46:04Z</dcterms:modified>
</cp:coreProperties>
</file>

<file path=docProps/thumbnail.jpeg>
</file>